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embedTrueTypeFonts="1">
  <p:sldMasterIdLst>
    <p:sldMasterId id="2147483648" r:id="rId4"/>
  </p:sldMasterIdLst>
  <p:notesMasterIdLst>
    <p:notesMasterId r:id="rId27"/>
  </p:notesMasterIdLst>
  <p:handoutMasterIdLst>
    <p:handoutMasterId r:id="rId28"/>
  </p:handoutMasterIdLst>
  <p:sldIdLst>
    <p:sldId id="256" r:id="rId5"/>
    <p:sldId id="282" r:id="rId6"/>
    <p:sldId id="276" r:id="rId7"/>
    <p:sldId id="302" r:id="rId8"/>
    <p:sldId id="303" r:id="rId9"/>
    <p:sldId id="304" r:id="rId10"/>
    <p:sldId id="284" r:id="rId11"/>
    <p:sldId id="285" r:id="rId12"/>
    <p:sldId id="286" r:id="rId13"/>
    <p:sldId id="287" r:id="rId14"/>
    <p:sldId id="288" r:id="rId15"/>
    <p:sldId id="279" r:id="rId16"/>
    <p:sldId id="283" r:id="rId17"/>
    <p:sldId id="281" r:id="rId18"/>
    <p:sldId id="308" r:id="rId19"/>
    <p:sldId id="310" r:id="rId20"/>
    <p:sldId id="311" r:id="rId21"/>
    <p:sldId id="280" r:id="rId22"/>
    <p:sldId id="314" r:id="rId23"/>
    <p:sldId id="315" r:id="rId24"/>
    <p:sldId id="313" r:id="rId25"/>
    <p:sldId id="278" r:id="rId26"/>
  </p:sldIdLst>
  <p:sldSz cx="12198350" cy="6858000"/>
  <p:notesSz cx="6858000" cy="9144000"/>
  <p:embeddedFontLst>
    <p:embeddedFont>
      <p:font typeface="Minion" panose="020B0604020202020204"/>
      <p:regular r:id="rId29"/>
      <p:bold r:id="rId30"/>
      <p:italic r:id="rId31"/>
      <p:boldItalic r:id="rId32"/>
    </p:embeddedFont>
  </p:embeddedFontLst>
  <p:custDataLst>
    <p:tags r:id="rId33"/>
  </p:custData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2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6E3D29-04B5-904F-BA3A-0F49A191B6D9}" v="24" dt="2024-02-28T15:49:29.9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078" autoAdjust="0"/>
    <p:restoredTop sz="96292"/>
  </p:normalViewPr>
  <p:slideViewPr>
    <p:cSldViewPr>
      <p:cViewPr varScale="1">
        <p:scale>
          <a:sx n="111" d="100"/>
          <a:sy n="111" d="100"/>
        </p:scale>
        <p:origin x="224" y="1056"/>
      </p:cViewPr>
      <p:guideLst>
        <p:guide orient="horz" pos="2160"/>
        <p:guide pos="3842"/>
      </p:guideLst>
    </p:cSldViewPr>
  </p:slideViewPr>
  <p:notesTextViewPr>
    <p:cViewPr>
      <p:scale>
        <a:sx n="1" d="1"/>
        <a:sy n="1" d="1"/>
      </p:scale>
      <p:origin x="0" y="0"/>
    </p:cViewPr>
  </p:notesTextViewPr>
  <p:notesViewPr>
    <p:cSldViewPr>
      <p:cViewPr varScale="1">
        <p:scale>
          <a:sx n="101" d="100"/>
          <a:sy n="101" d="100"/>
        </p:scale>
        <p:origin x="-3528"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gs" Target="tags/tag1.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F068446-54CF-4267-A5BD-FA01909E96A2}" type="datetimeFigureOut">
              <a:rPr lang="nl-NL" smtClean="0"/>
              <a:t>29-1-2025</a:t>
            </a:fld>
            <a:endParaRPr lang="nl-NL"/>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AF345F5-224F-42F7-8104-3FF77BEE4CD0}" type="slidenum">
              <a:rPr lang="nl-NL" smtClean="0"/>
              <a:t>‹#›</a:t>
            </a:fld>
            <a:endParaRPr lang="nl-NL"/>
          </a:p>
        </p:txBody>
      </p:sp>
    </p:spTree>
    <p:extLst>
      <p:ext uri="{BB962C8B-B14F-4D97-AF65-F5344CB8AC3E}">
        <p14:creationId xmlns:p14="http://schemas.microsoft.com/office/powerpoint/2010/main" val="2810830287"/>
      </p:ext>
    </p:extLst>
  </p:cSld>
  <p:clrMap bg1="lt1" tx1="dk1" bg2="lt2" tx2="dk2" accent1="accent1" accent2="accent2" accent3="accent3" accent4="accent4" accent5="accent5" accent6="accent6" hlink="hlink" folHlink="folHlink"/>
</p:handoutMaster>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698784-F1F2-4D71-B346-94F94D5EBAA2}" type="datetimeFigureOut">
              <a:rPr lang="nl-NL" smtClean="0"/>
              <a:t>29-1-2025</a:t>
            </a:fld>
            <a:endParaRPr lang="nl-NL"/>
          </a:p>
        </p:txBody>
      </p:sp>
      <p:sp>
        <p:nvSpPr>
          <p:cNvPr id="4" name="Tijdelijke aanduiding voor dia-afbeelding 3"/>
          <p:cNvSpPr>
            <a:spLocks noGrp="1" noRot="1" noChangeAspect="1"/>
          </p:cNvSpPr>
          <p:nvPr>
            <p:ph type="sldImg" idx="2"/>
          </p:nvPr>
        </p:nvSpPr>
        <p:spPr>
          <a:xfrm>
            <a:off x="379413" y="685800"/>
            <a:ext cx="6099175"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12ECD43-08E5-4945-BC4F-4857758E978F}" type="slidenum">
              <a:rPr lang="nl-NL" smtClean="0"/>
              <a:t>‹#›</a:t>
            </a:fld>
            <a:endParaRPr lang="nl-NL"/>
          </a:p>
        </p:txBody>
      </p:sp>
    </p:spTree>
    <p:extLst>
      <p:ext uri="{BB962C8B-B14F-4D97-AF65-F5344CB8AC3E}">
        <p14:creationId xmlns:p14="http://schemas.microsoft.com/office/powerpoint/2010/main" val="2563515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812ECD43-08E5-4945-BC4F-4857758E978F}" type="slidenum">
              <a:rPr lang="nl-NL" smtClean="0"/>
              <a:t>0</a:t>
            </a:fld>
            <a:endParaRPr lang="nl-NL"/>
          </a:p>
        </p:txBody>
      </p:sp>
    </p:spTree>
    <p:extLst>
      <p:ext uri="{BB962C8B-B14F-4D97-AF65-F5344CB8AC3E}">
        <p14:creationId xmlns:p14="http://schemas.microsoft.com/office/powerpoint/2010/main" val="1554534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40DD15-878D-AB43-80CA-BC5248744714}" type="slidenum">
              <a:rPr lang="en-US" smtClean="0"/>
              <a:t>3</a:t>
            </a:fld>
            <a:endParaRPr lang="en-US"/>
          </a:p>
        </p:txBody>
      </p:sp>
    </p:spTree>
    <p:extLst>
      <p:ext uri="{BB962C8B-B14F-4D97-AF65-F5344CB8AC3E}">
        <p14:creationId xmlns:p14="http://schemas.microsoft.com/office/powerpoint/2010/main" val="1204559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812ECD43-08E5-4945-BC4F-4857758E978F}" type="slidenum">
              <a:rPr lang="nl-NL" smtClean="0"/>
              <a:t>21</a:t>
            </a:fld>
            <a:endParaRPr lang="nl-NL"/>
          </a:p>
        </p:txBody>
      </p:sp>
    </p:spTree>
    <p:extLst>
      <p:ext uri="{BB962C8B-B14F-4D97-AF65-F5344CB8AC3E}">
        <p14:creationId xmlns:p14="http://schemas.microsoft.com/office/powerpoint/2010/main" val="377118967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C94814EB-0BB0-4457-6297-388F8BFA73C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842" y="4594421"/>
            <a:ext cx="3182840" cy="1768245"/>
          </a:xfrm>
          <a:prstGeom prst="rect">
            <a:avLst/>
          </a:prstGeom>
        </p:spPr>
      </p:pic>
      <p:sp>
        <p:nvSpPr>
          <p:cNvPr id="7" name="Tijdelijke aanduiding voor tekst 5"/>
          <p:cNvSpPr>
            <a:spLocks noGrp="1"/>
          </p:cNvSpPr>
          <p:nvPr>
            <p:ph type="body" sz="quarter" idx="13" hasCustomPrompt="1"/>
          </p:nvPr>
        </p:nvSpPr>
        <p:spPr>
          <a:xfrm>
            <a:off x="0" y="-1"/>
            <a:ext cx="12198349" cy="4521941"/>
          </a:xfrm>
          <a:solidFill>
            <a:srgbClr val="8592BC"/>
          </a:solidFill>
        </p:spPr>
        <p:txBody>
          <a:bodyPr>
            <a:normAutofit/>
          </a:bodyPr>
          <a:lstStyle>
            <a:lvl1pPr marL="0" indent="0">
              <a:buNone/>
              <a:defRPr sz="100">
                <a:solidFill>
                  <a:schemeClr val="bg2"/>
                </a:solidFill>
              </a:defRPr>
            </a:lvl1pPr>
          </a:lstStyle>
          <a:p>
            <a:pPr lvl="0"/>
            <a:r>
              <a:rPr lang="en-GB" noProof="0" dirty="0"/>
              <a:t>..</a:t>
            </a:r>
          </a:p>
        </p:txBody>
      </p:sp>
      <p:sp>
        <p:nvSpPr>
          <p:cNvPr id="6" name="Tijdelijke aanduiding voor tekst 5"/>
          <p:cNvSpPr>
            <a:spLocks noGrp="1"/>
          </p:cNvSpPr>
          <p:nvPr>
            <p:ph type="body" sz="quarter" idx="12" hasCustomPrompt="1"/>
          </p:nvPr>
        </p:nvSpPr>
        <p:spPr>
          <a:xfrm>
            <a:off x="1" y="1"/>
            <a:ext cx="12198350" cy="3719335"/>
          </a:xfrm>
          <a:solidFill>
            <a:schemeClr val="bg2"/>
          </a:solidFill>
        </p:spPr>
        <p:txBody>
          <a:bodyPr>
            <a:normAutofit/>
          </a:bodyPr>
          <a:lstStyle>
            <a:lvl1pPr marL="0" indent="0">
              <a:buNone/>
              <a:defRPr sz="100">
                <a:solidFill>
                  <a:schemeClr val="bg2"/>
                </a:solidFill>
              </a:defRPr>
            </a:lvl1pPr>
          </a:lstStyle>
          <a:p>
            <a:pPr lvl="0"/>
            <a:r>
              <a:rPr lang="en-GB" noProof="0" dirty="0"/>
              <a:t>..</a:t>
            </a:r>
          </a:p>
        </p:txBody>
      </p:sp>
      <p:sp>
        <p:nvSpPr>
          <p:cNvPr id="2" name="Titel 1"/>
          <p:cNvSpPr>
            <a:spLocks noGrp="1"/>
          </p:cNvSpPr>
          <p:nvPr>
            <p:ph type="title" hasCustomPrompt="1"/>
          </p:nvPr>
        </p:nvSpPr>
        <p:spPr>
          <a:xfrm>
            <a:off x="1490663" y="1052736"/>
            <a:ext cx="10225136" cy="1656184"/>
          </a:xfrm>
        </p:spPr>
        <p:txBody>
          <a:bodyPr/>
          <a:lstStyle>
            <a:lvl1pPr algn="l">
              <a:defRPr sz="5400">
                <a:solidFill>
                  <a:schemeClr val="bg1"/>
                </a:solidFill>
              </a:defRPr>
            </a:lvl1pPr>
          </a:lstStyle>
          <a:p>
            <a:r>
              <a:rPr lang="en-GB" noProof="0" dirty="0"/>
              <a:t>Title presentation</a:t>
            </a:r>
          </a:p>
        </p:txBody>
      </p:sp>
      <p:sp>
        <p:nvSpPr>
          <p:cNvPr id="20" name="Tijdelijke aanduiding voor tekst 19"/>
          <p:cNvSpPr>
            <a:spLocks noGrp="1"/>
          </p:cNvSpPr>
          <p:nvPr>
            <p:ph type="body" sz="quarter" idx="14" hasCustomPrompt="1"/>
          </p:nvPr>
        </p:nvSpPr>
        <p:spPr>
          <a:xfrm>
            <a:off x="1490663" y="3934610"/>
            <a:ext cx="6918325" cy="393700"/>
          </a:xfrm>
        </p:spPr>
        <p:txBody>
          <a:bodyPr anchor="ctr">
            <a:normAutofit/>
          </a:bodyPr>
          <a:lstStyle>
            <a:lvl1pPr marL="0" indent="0">
              <a:buNone/>
              <a:defRPr sz="2400">
                <a:solidFill>
                  <a:schemeClr val="bg1"/>
                </a:solidFill>
              </a:defRPr>
            </a:lvl1pPr>
          </a:lstStyle>
          <a:p>
            <a:pPr lvl="0"/>
            <a:r>
              <a:rPr lang="en-GB" noProof="0" dirty="0"/>
              <a:t>Subtitle presentation</a:t>
            </a:r>
          </a:p>
        </p:txBody>
      </p:sp>
      <p:sp>
        <p:nvSpPr>
          <p:cNvPr id="8" name="Tijdelijke aanduiding voor datum 3"/>
          <p:cNvSpPr>
            <a:spLocks noGrp="1"/>
          </p:cNvSpPr>
          <p:nvPr>
            <p:ph type="dt" sz="half" idx="2"/>
          </p:nvPr>
        </p:nvSpPr>
        <p:spPr>
          <a:xfrm>
            <a:off x="7467327" y="3934684"/>
            <a:ext cx="4326359" cy="394127"/>
          </a:xfrm>
          <a:prstGeom prst="rect">
            <a:avLst/>
          </a:prstGeom>
        </p:spPr>
        <p:txBody>
          <a:bodyPr vert="horz" lIns="0" tIns="0" rIns="0" bIns="0" rtlCol="0" anchor="ctr"/>
          <a:lstStyle>
            <a:lvl1pPr algn="r">
              <a:defRPr sz="2400">
                <a:solidFill>
                  <a:schemeClr val="bg1"/>
                </a:solidFill>
              </a:defRPr>
            </a:lvl1pPr>
          </a:lstStyle>
          <a:p>
            <a:fld id="{928F9493-D671-4F27-99EF-9D103FC79999}" type="datetime1">
              <a:rPr lang="nl-NL" noProof="0" smtClean="0"/>
              <a:t>29-1-2025</a:t>
            </a:fld>
            <a:endParaRPr lang="en-GB" noProof="0" dirty="0"/>
          </a:p>
        </p:txBody>
      </p:sp>
      <p:sp>
        <p:nvSpPr>
          <p:cNvPr id="19" name="Rechthoek 18"/>
          <p:cNvSpPr/>
          <p:nvPr userDrawn="1"/>
        </p:nvSpPr>
        <p:spPr bwMode="auto">
          <a:xfrm>
            <a:off x="0" y="6453336"/>
            <a:ext cx="12198350"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grpSp>
        <p:nvGrpSpPr>
          <p:cNvPr id="11" name="Grid" hidden="1"/>
          <p:cNvGrpSpPr/>
          <p:nvPr userDrawn="1"/>
        </p:nvGrpSpPr>
        <p:grpSpPr>
          <a:xfrm>
            <a:off x="-3" y="-1"/>
            <a:ext cx="12198354" cy="6858004"/>
            <a:chOff x="-3" y="-1"/>
            <a:chExt cx="12198354" cy="6858004"/>
          </a:xfrm>
        </p:grpSpPr>
        <p:sp>
          <p:nvSpPr>
            <p:cNvPr id="12" name="Rechthoek 11"/>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3205847" y="3205844"/>
              <a:ext cx="6858003" cy="446316"/>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4" name="Rechthoek 13"/>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6" name="Rechthoek 15"/>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02313" y="6543376"/>
            <a:ext cx="3588750" cy="270000"/>
          </a:xfrm>
          <a:prstGeom prst="rect">
            <a:avLst/>
          </a:prstGeom>
        </p:spPr>
      </p:pic>
      <p:sp>
        <p:nvSpPr>
          <p:cNvPr id="18" name="Rechthoek 19"/>
          <p:cNvSpPr/>
          <p:nvPr userDrawn="1"/>
        </p:nvSpPr>
        <p:spPr bwMode="auto">
          <a:xfrm>
            <a:off x="6099174" y="6453336"/>
            <a:ext cx="6099175"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spTree>
    <p:extLst>
      <p:ext uri="{BB962C8B-B14F-4D97-AF65-F5344CB8AC3E}">
        <p14:creationId xmlns:p14="http://schemas.microsoft.com/office/powerpoint/2010/main" val="103637975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0"/>
                                  </p:stCondLst>
                                  <p:childTnLst>
                                    <p:set>
                                      <p:cBhvr>
                                        <p:cTn id="9" dur="1" fill="hold">
                                          <p:stCondLst>
                                            <p:cond delay="0"/>
                                          </p:stCondLst>
                                        </p:cTn>
                                        <p:tgtEl>
                                          <p:spTgt spid="7">
                                            <p:bg/>
                                          </p:spTgt>
                                        </p:tgtEl>
                                        <p:attrNameLst>
                                          <p:attrName>style.visibility</p:attrName>
                                        </p:attrNameLst>
                                      </p:cBhvr>
                                      <p:to>
                                        <p:strVal val="visible"/>
                                      </p:to>
                                    </p:set>
                                    <p:anim calcmode="lin" valueType="num">
                                      <p:cBhvr additive="base">
                                        <p:cTn id="10" dur="1000" fill="hold"/>
                                        <p:tgtEl>
                                          <p:spTgt spid="7">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7">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 calcmode="lin" valueType="num">
                                      <p:cBhvr additive="base">
                                        <p:cTn id="1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6" presetID="2" presetClass="entr" presetSubtype="1" decel="100000" fill="hold" grpId="0" nodeType="withEffect">
                                  <p:stCondLst>
                                    <p:cond delay="250"/>
                                  </p:stCondLst>
                                  <p:childTnLst>
                                    <p:set>
                                      <p:cBhvr>
                                        <p:cTn id="17" dur="1" fill="hold">
                                          <p:stCondLst>
                                            <p:cond delay="0"/>
                                          </p:stCondLst>
                                        </p:cTn>
                                        <p:tgtEl>
                                          <p:spTgt spid="6">
                                            <p:bg/>
                                          </p:spTgt>
                                        </p:tgtEl>
                                        <p:attrNameLst>
                                          <p:attrName>style.visibility</p:attrName>
                                        </p:attrNameLst>
                                      </p:cBhvr>
                                      <p:to>
                                        <p:strVal val="visible"/>
                                      </p:to>
                                    </p:set>
                                    <p:anim calcmode="lin" valueType="num">
                                      <p:cBhvr additive="base">
                                        <p:cTn id="18"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9" dur="1000" fill="hold"/>
                                        <p:tgtEl>
                                          <p:spTgt spid="6">
                                            <p:bg/>
                                          </p:spTgt>
                                        </p:tgtEl>
                                        <p:attrNameLst>
                                          <p:attrName>ppt_y</p:attrName>
                                        </p:attrNameLst>
                                      </p:cBhvr>
                                      <p:tavLst>
                                        <p:tav tm="0">
                                          <p:val>
                                            <p:strVal val="0-#ppt_h/2"/>
                                          </p:val>
                                        </p:tav>
                                        <p:tav tm="100000">
                                          <p:val>
                                            <p:strVal val="#ppt_y"/>
                                          </p:val>
                                        </p:tav>
                                      </p:tavLst>
                                    </p:anim>
                                  </p:childTnLst>
                                </p:cTn>
                              </p:par>
                              <p:par>
                                <p:cTn id="20" presetID="2" presetClass="entr" presetSubtype="1" decel="100000" fill="hold" grpId="0" nodeType="withEffect">
                                  <p:stCondLst>
                                    <p:cond delay="250"/>
                                  </p:stCondLst>
                                  <p:childTnLst>
                                    <p:set>
                                      <p:cBhvr>
                                        <p:cTn id="21" dur="1" fill="hold">
                                          <p:stCondLst>
                                            <p:cond delay="0"/>
                                          </p:stCondLst>
                                        </p:cTn>
                                        <p:tgtEl>
                                          <p:spTgt spid="6">
                                            <p:txEl>
                                              <p:pRg st="0" end="0"/>
                                            </p:txEl>
                                          </p:spTgt>
                                        </p:tgtEl>
                                        <p:attrNameLst>
                                          <p:attrName>style.visibility</p:attrName>
                                        </p:attrNameLst>
                                      </p:cBhvr>
                                      <p:to>
                                        <p:strVal val="visible"/>
                                      </p:to>
                                    </p:set>
                                    <p:anim calcmode="lin" valueType="num">
                                      <p:cBhvr additive="base">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3" dur="1000" fill="hold"/>
                                        <p:tgtEl>
                                          <p:spTgt spid="6">
                                            <p:txEl>
                                              <p:pRg st="0" end="0"/>
                                            </p:txEl>
                                          </p:spTgt>
                                        </p:tgtEl>
                                        <p:attrNameLst>
                                          <p:attrName>ppt_y</p:attrName>
                                        </p:attrNameLst>
                                      </p:cBhvr>
                                      <p:tavLst>
                                        <p:tav tm="0">
                                          <p:val>
                                            <p:strVal val="0-#ppt_h/2"/>
                                          </p:val>
                                        </p:tav>
                                        <p:tav tm="100000">
                                          <p:val>
                                            <p:strVal val="#ppt_y"/>
                                          </p:val>
                                        </p:tav>
                                      </p:tavLst>
                                    </p:anim>
                                  </p:childTnLst>
                                </p:cTn>
                              </p:par>
                              <p:par>
                                <p:cTn id="24" presetID="10" presetClass="entr" presetSubtype="0" fill="hold" grpId="0" nodeType="withEffect">
                                  <p:stCondLst>
                                    <p:cond delay="1000"/>
                                  </p:stCondLst>
                                  <p:childTnLst>
                                    <p:set>
                                      <p:cBhvr>
                                        <p:cTn id="25" dur="1" fill="hold">
                                          <p:stCondLst>
                                            <p:cond delay="0"/>
                                          </p:stCondLst>
                                        </p:cTn>
                                        <p:tgtEl>
                                          <p:spTgt spid="20">
                                            <p:txEl>
                                              <p:pRg st="0" end="0"/>
                                            </p:txEl>
                                          </p:spTgt>
                                        </p:tgtEl>
                                        <p:attrNameLst>
                                          <p:attrName>style.visibility</p:attrName>
                                        </p:attrNameLst>
                                      </p:cBhvr>
                                      <p:to>
                                        <p:strVal val="visible"/>
                                      </p:to>
                                    </p:set>
                                    <p:animEffect transition="in" filter="fade">
                                      <p:cBhvr>
                                        <p:cTn id="26" dur="750"/>
                                        <p:tgtEl>
                                          <p:spTgt spid="20">
                                            <p:txEl>
                                              <p:pRg st="0" end="0"/>
                                            </p:txEl>
                                          </p:spTgt>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tmplLst>
          <p:tmpl>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P spid="20" grpId="0" build="p">
        <p:tmplLst>
          <p:tmpl lvl="1">
            <p:tnLst>
              <p:par>
                <p:cTn presetID="10" presetClass="entr" presetSubtype="0" fill="hold" nodeType="withEffect">
                  <p:stCondLst>
                    <p:cond delay="1000"/>
                  </p:stCondLst>
                  <p:childTnLst>
                    <p:set>
                      <p:cBhvr>
                        <p:cTn dur="1" fill="hold">
                          <p:stCondLst>
                            <p:cond delay="0"/>
                          </p:stCondLst>
                        </p:cTn>
                        <p:tgtEl>
                          <p:spTgt spid="20"/>
                        </p:tgtEl>
                        <p:attrNameLst>
                          <p:attrName>style.visibility</p:attrName>
                        </p:attrNameLst>
                      </p:cBhvr>
                      <p:to>
                        <p:strVal val="visible"/>
                      </p:to>
                    </p:set>
                    <p:animEffect transition="in" filter="fade">
                      <p:cBhvr>
                        <p:cTn dur="750"/>
                        <p:tgtEl>
                          <p:spTgt spid="20"/>
                        </p:tgtEl>
                      </p:cBhvr>
                    </p:animEffect>
                  </p:childTnLst>
                </p:cTn>
              </p:par>
            </p:tnLst>
          </p:tmpl>
        </p:tmplLst>
      </p:bldP>
      <p:bldP spid="8"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raph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grpSp>
        <p:nvGrpSpPr>
          <p:cNvPr id="7" name="Grid" hidden="1"/>
          <p:cNvGrpSpPr/>
          <p:nvPr userDrawn="1"/>
        </p:nvGrpSpPr>
        <p:grpSpPr>
          <a:xfrm>
            <a:off x="-2" y="-1"/>
            <a:ext cx="12198353"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4" name="Tijdelijke aanduiding voor grafiek 3"/>
          <p:cNvSpPr>
            <a:spLocks noGrp="1"/>
          </p:cNvSpPr>
          <p:nvPr>
            <p:ph type="chart"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 graph</a:t>
            </a:r>
          </a:p>
        </p:txBody>
      </p:sp>
    </p:spTree>
    <p:extLst>
      <p:ext uri="{BB962C8B-B14F-4D97-AF65-F5344CB8AC3E}">
        <p14:creationId xmlns:p14="http://schemas.microsoft.com/office/powerpoint/2010/main" val="2702950967"/>
      </p:ext>
    </p:extLst>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grpSp>
        <p:nvGrpSpPr>
          <p:cNvPr id="7" name="Grid" hidden="1"/>
          <p:cNvGrpSpPr/>
          <p:nvPr userDrawn="1"/>
        </p:nvGrpSpPr>
        <p:grpSpPr>
          <a:xfrm>
            <a:off x="-2" y="-1"/>
            <a:ext cx="12198353"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13" name="Tijdelijke aanduiding voor media 12"/>
          <p:cNvSpPr>
            <a:spLocks noGrp="1"/>
          </p:cNvSpPr>
          <p:nvPr>
            <p:ph type="media"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 video</a:t>
            </a:r>
          </a:p>
        </p:txBody>
      </p:sp>
    </p:spTree>
    <p:extLst>
      <p:ext uri="{BB962C8B-B14F-4D97-AF65-F5344CB8AC3E}">
        <p14:creationId xmlns:p14="http://schemas.microsoft.com/office/powerpoint/2010/main" val="2653170741"/>
      </p:ext>
    </p:extLst>
  </p:cSld>
  <p:clrMapOvr>
    <a:masterClrMapping/>
  </p:clrMapOvr>
  <p:transition spd="slow">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6" name="Tijdelijke aanduiding voor tekst 5"/>
          <p:cNvSpPr>
            <a:spLocks noGrp="1"/>
          </p:cNvSpPr>
          <p:nvPr>
            <p:ph type="body" sz="quarter" idx="12" hasCustomPrompt="1"/>
          </p:nvPr>
        </p:nvSpPr>
        <p:spPr>
          <a:xfrm>
            <a:off x="1" y="1"/>
            <a:ext cx="12198350" cy="4521939"/>
          </a:xfrm>
          <a:solidFill>
            <a:schemeClr val="bg2"/>
          </a:solidFill>
        </p:spPr>
        <p:txBody>
          <a:bodyPr>
            <a:normAutofit/>
          </a:bodyPr>
          <a:lstStyle>
            <a:lvl1pPr marL="0" indent="0">
              <a:buNone/>
              <a:defRPr sz="100">
                <a:solidFill>
                  <a:schemeClr val="bg2"/>
                </a:solidFill>
              </a:defRPr>
            </a:lvl1pPr>
          </a:lstStyle>
          <a:p>
            <a:pPr lvl="0"/>
            <a:r>
              <a:rPr lang="en-GB" noProof="0" dirty="0"/>
              <a:t>..</a:t>
            </a:r>
          </a:p>
        </p:txBody>
      </p:sp>
      <p:sp>
        <p:nvSpPr>
          <p:cNvPr id="2" name="Titel 1"/>
          <p:cNvSpPr>
            <a:spLocks noGrp="1"/>
          </p:cNvSpPr>
          <p:nvPr>
            <p:ph type="title" hasCustomPrompt="1"/>
          </p:nvPr>
        </p:nvSpPr>
        <p:spPr>
          <a:xfrm>
            <a:off x="1490663" y="1052736"/>
            <a:ext cx="10225136" cy="1656184"/>
          </a:xfrm>
        </p:spPr>
        <p:txBody>
          <a:bodyPr/>
          <a:lstStyle>
            <a:lvl1pPr algn="l">
              <a:defRPr sz="5400">
                <a:solidFill>
                  <a:schemeClr val="bg1"/>
                </a:solidFill>
              </a:defRPr>
            </a:lvl1pPr>
          </a:lstStyle>
          <a:p>
            <a:r>
              <a:rPr lang="en-GB" noProof="0" dirty="0"/>
              <a:t>Title closure</a:t>
            </a:r>
          </a:p>
        </p:txBody>
      </p:sp>
      <p:grpSp>
        <p:nvGrpSpPr>
          <p:cNvPr id="11" name="Grid" hidden="1"/>
          <p:cNvGrpSpPr/>
          <p:nvPr userDrawn="1"/>
        </p:nvGrpSpPr>
        <p:grpSpPr>
          <a:xfrm>
            <a:off x="-3" y="-1"/>
            <a:ext cx="12198354" cy="6858004"/>
            <a:chOff x="-3" y="-1"/>
            <a:chExt cx="12198354" cy="6858004"/>
          </a:xfrm>
        </p:grpSpPr>
        <p:sp>
          <p:nvSpPr>
            <p:cNvPr id="12" name="Rechthoek 11"/>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3205847" y="3205844"/>
              <a:ext cx="6858003" cy="446316"/>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4" name="Rechthoek 13"/>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6" name="Rechthoek 15"/>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19" name="Rechthoek 18"/>
          <p:cNvSpPr/>
          <p:nvPr userDrawn="1"/>
        </p:nvSpPr>
        <p:spPr bwMode="auto">
          <a:xfrm>
            <a:off x="0" y="6453336"/>
            <a:ext cx="12198350"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02313" y="6543376"/>
            <a:ext cx="3588750" cy="270000"/>
          </a:xfrm>
          <a:prstGeom prst="rect">
            <a:avLst/>
          </a:prstGeom>
        </p:spPr>
      </p:pic>
      <p:pic>
        <p:nvPicPr>
          <p:cNvPr id="3" name="Picture 2">
            <a:extLst>
              <a:ext uri="{FF2B5EF4-FFF2-40B4-BE49-F238E27FC236}">
                <a16:creationId xmlns:a16="http://schemas.microsoft.com/office/drawing/2014/main" id="{3ADCC092-E9CD-3E17-A907-B36DE97D9AF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31842" y="4594421"/>
            <a:ext cx="3182840" cy="1768245"/>
          </a:xfrm>
          <a:prstGeom prst="rect">
            <a:avLst/>
          </a:prstGeom>
        </p:spPr>
      </p:pic>
    </p:spTree>
    <p:extLst>
      <p:ext uri="{BB962C8B-B14F-4D97-AF65-F5344CB8AC3E}">
        <p14:creationId xmlns:p14="http://schemas.microsoft.com/office/powerpoint/2010/main" val="3613011367"/>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250"/>
                                  </p:stCondLst>
                                  <p:childTnLst>
                                    <p:set>
                                      <p:cBhvr>
                                        <p:cTn id="9" dur="1" fill="hold">
                                          <p:stCondLst>
                                            <p:cond delay="0"/>
                                          </p:stCondLst>
                                        </p:cTn>
                                        <p:tgtEl>
                                          <p:spTgt spid="6">
                                            <p:bg/>
                                          </p:spTgt>
                                        </p:tgtEl>
                                        <p:attrNameLst>
                                          <p:attrName>style.visibility</p:attrName>
                                        </p:attrNameLst>
                                      </p:cBhvr>
                                      <p:to>
                                        <p:strVal val="visible"/>
                                      </p:to>
                                    </p:set>
                                    <p:anim calcmode="lin" valueType="num">
                                      <p:cBhvr additive="base">
                                        <p:cTn id="10"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6">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250"/>
                                  </p:stCondLst>
                                  <p:childTnLst>
                                    <p:set>
                                      <p:cBhvr>
                                        <p:cTn id="13" dur="1" fill="hold">
                                          <p:stCondLst>
                                            <p:cond delay="0"/>
                                          </p:stCondLst>
                                        </p:cTn>
                                        <p:tgtEl>
                                          <p:spTgt spid="6">
                                            <p:txEl>
                                              <p:pRg st="0" end="0"/>
                                            </p:txEl>
                                          </p:spTgt>
                                        </p:tgtEl>
                                        <p:attrNameLst>
                                          <p:attrName>style.visibility</p:attrName>
                                        </p:attrNameLst>
                                      </p:cBhvr>
                                      <p:to>
                                        <p:strVal val="visible"/>
                                      </p:to>
                                    </p:set>
                                    <p:anim calcmode="lin" valueType="num">
                                      <p:cBhvr additive="base">
                                        <p:cTn id="14"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37F69-C013-183D-7946-0BDB338726E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7AD1823-DC75-6D0F-0745-741B232C65E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9F76FDD-0E49-4F23-B005-2E89A55B8A79}"/>
              </a:ext>
            </a:extLst>
          </p:cNvPr>
          <p:cNvSpPr>
            <a:spLocks noGrp="1"/>
          </p:cNvSpPr>
          <p:nvPr>
            <p:ph type="dt" sz="half" idx="10"/>
          </p:nvPr>
        </p:nvSpPr>
        <p:spPr/>
        <p:txBody>
          <a:bodyPr/>
          <a:lstStyle/>
          <a:p>
            <a:fld id="{F33C9B78-127D-7F4F-B0B7-B6E7D735DFFA}" type="datetimeFigureOut">
              <a:rPr lang="en-US" smtClean="0"/>
              <a:t>1/29/2025</a:t>
            </a:fld>
            <a:endParaRPr lang="en-US"/>
          </a:p>
        </p:txBody>
      </p:sp>
      <p:sp>
        <p:nvSpPr>
          <p:cNvPr id="5" name="Footer Placeholder 4">
            <a:extLst>
              <a:ext uri="{FF2B5EF4-FFF2-40B4-BE49-F238E27FC236}">
                <a16:creationId xmlns:a16="http://schemas.microsoft.com/office/drawing/2014/main" id="{A1EB6CF5-7A19-3DCC-5963-283AA8A341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09A063-03F1-B6FE-4FB4-8533ABFC1CDA}"/>
              </a:ext>
            </a:extLst>
          </p:cNvPr>
          <p:cNvSpPr>
            <a:spLocks noGrp="1"/>
          </p:cNvSpPr>
          <p:nvPr>
            <p:ph type="sldNum" sz="quarter" idx="12"/>
          </p:nvPr>
        </p:nvSpPr>
        <p:spPr/>
        <p:txBody>
          <a:bodyPr/>
          <a:lstStyle/>
          <a:p>
            <a:fld id="{9E2AF1F2-29EC-4043-8A52-AFDFA5A10BF8}" type="slidenum">
              <a:rPr lang="en-US" smtClean="0"/>
              <a:t>‹#›</a:t>
            </a:fld>
            <a:endParaRPr lang="en-US"/>
          </a:p>
        </p:txBody>
      </p:sp>
    </p:spTree>
    <p:extLst>
      <p:ext uri="{BB962C8B-B14F-4D97-AF65-F5344CB8AC3E}">
        <p14:creationId xmlns:p14="http://schemas.microsoft.com/office/powerpoint/2010/main" val="30294224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37F69-C013-183D-7946-0BDB338726E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7AD1823-DC75-6D0F-0745-741B232C65E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9F76FDD-0E49-4F23-B005-2E89A55B8A79}"/>
              </a:ext>
            </a:extLst>
          </p:cNvPr>
          <p:cNvSpPr>
            <a:spLocks noGrp="1"/>
          </p:cNvSpPr>
          <p:nvPr>
            <p:ph type="dt" sz="half" idx="10"/>
          </p:nvPr>
        </p:nvSpPr>
        <p:spPr/>
        <p:txBody>
          <a:bodyPr/>
          <a:lstStyle/>
          <a:p>
            <a:fld id="{F33C9B78-127D-7F4F-B0B7-B6E7D735DFFA}" type="datetimeFigureOut">
              <a:rPr lang="en-US" smtClean="0"/>
              <a:t>1/29/2025</a:t>
            </a:fld>
            <a:endParaRPr lang="en-US"/>
          </a:p>
        </p:txBody>
      </p:sp>
      <p:sp>
        <p:nvSpPr>
          <p:cNvPr id="5" name="Footer Placeholder 4">
            <a:extLst>
              <a:ext uri="{FF2B5EF4-FFF2-40B4-BE49-F238E27FC236}">
                <a16:creationId xmlns:a16="http://schemas.microsoft.com/office/drawing/2014/main" id="{A1EB6CF5-7A19-3DCC-5963-283AA8A341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09A063-03F1-B6FE-4FB4-8533ABFC1CDA}"/>
              </a:ext>
            </a:extLst>
          </p:cNvPr>
          <p:cNvSpPr>
            <a:spLocks noGrp="1"/>
          </p:cNvSpPr>
          <p:nvPr>
            <p:ph type="sldNum" sz="quarter" idx="12"/>
          </p:nvPr>
        </p:nvSpPr>
        <p:spPr/>
        <p:txBody>
          <a:bodyPr/>
          <a:lstStyle/>
          <a:p>
            <a:fld id="{9E2AF1F2-29EC-4043-8A52-AFDFA5A10BF8}" type="slidenum">
              <a:rPr lang="en-US" smtClean="0"/>
              <a:t>‹#›</a:t>
            </a:fld>
            <a:endParaRPr lang="en-US"/>
          </a:p>
        </p:txBody>
      </p:sp>
    </p:spTree>
    <p:extLst>
      <p:ext uri="{BB962C8B-B14F-4D97-AF65-F5344CB8AC3E}">
        <p14:creationId xmlns:p14="http://schemas.microsoft.com/office/powerpoint/2010/main" val="3029422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de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3" y="1252836"/>
            <a:ext cx="6846640" cy="4795836"/>
          </a:xfrm>
          <a:noFill/>
        </p:spPr>
        <p:txBody>
          <a:bodyPr vert="horz" wrap="none" lIns="0" tIns="0" rIns="0" bIns="0"/>
          <a:lstStyle>
            <a:lvl1pPr marL="361950" indent="-361950">
              <a:spcBef>
                <a:spcPts val="800"/>
              </a:spcBef>
              <a:spcAft>
                <a:spcPts val="800"/>
              </a:spcAft>
              <a:buClr>
                <a:schemeClr val="bg2"/>
              </a:buClr>
              <a:buFont typeface="+mj-lt"/>
              <a:buAutoNum type="arabicPeriod"/>
              <a:defRPr sz="2400">
                <a:solidFill>
                  <a:schemeClr val="bg2"/>
                </a:solidFill>
              </a:defRPr>
            </a:lvl1pPr>
            <a:lvl2pPr marL="542925" indent="-180975">
              <a:buClr>
                <a:schemeClr val="bg2"/>
              </a:buClr>
              <a:buFont typeface="Arial" panose="020B0604020202020204" pitchFamily="34" charset="0"/>
              <a:buChar char="•"/>
              <a:defRPr>
                <a:solidFill>
                  <a:schemeClr val="bg2"/>
                </a:solidFill>
              </a:defRPr>
            </a:lvl2pPr>
            <a:lvl3pPr>
              <a:defRPr>
                <a:solidFill>
                  <a:schemeClr val="bg2"/>
                </a:solidFill>
              </a:defRPr>
            </a:lvl3pPr>
            <a:lvl4pPr>
              <a:defRPr>
                <a:solidFill>
                  <a:schemeClr val="bg2"/>
                </a:solidFill>
              </a:defRPr>
            </a:lvl4pPr>
            <a:lvl5pPr>
              <a:defRPr>
                <a:solidFill>
                  <a:schemeClr val="accent1"/>
                </a:solidFill>
              </a:defRPr>
            </a:lvl5pPr>
            <a:lvl6pPr marL="361950" indent="-361950">
              <a:spcBef>
                <a:spcPts val="800"/>
              </a:spcBef>
              <a:spcAft>
                <a:spcPts val="800"/>
              </a:spcAft>
              <a:buClr>
                <a:schemeClr val="bg2"/>
              </a:buClr>
              <a:buFont typeface="+mj-lt"/>
              <a:buAutoNum type="arabicPeriod"/>
              <a:tabLst/>
              <a:defRPr sz="2400">
                <a:solidFill>
                  <a:schemeClr val="bg2"/>
                </a:solidFill>
              </a:defRPr>
            </a:lvl6pPr>
            <a:lvl7pPr marL="542925" indent="-180975">
              <a:buClr>
                <a:schemeClr val="bg2"/>
              </a:buClr>
              <a:buFont typeface="Arial" panose="020B0604020202020204" pitchFamily="34" charset="0"/>
              <a:buChar char="•"/>
              <a:defRPr>
                <a:solidFill>
                  <a:schemeClr val="bg2"/>
                </a:solidFill>
              </a:defRPr>
            </a:lvl7pPr>
            <a:lvl8pPr>
              <a:defRPr>
                <a:solidFill>
                  <a:schemeClr val="bg2"/>
                </a:solidFill>
              </a:defRPr>
            </a:lvl8pPr>
            <a:lvl9pPr>
              <a:defRPr>
                <a:solidFill>
                  <a:schemeClr val="bg2"/>
                </a:solidFill>
              </a:defRPr>
            </a:lvl9pPr>
          </a:lstStyle>
          <a:p>
            <a:pPr lvl="0"/>
            <a:r>
              <a:rPr lang="en-GB" noProof="0" dirty="0"/>
              <a:t>Numbering</a:t>
            </a:r>
          </a:p>
          <a:p>
            <a:pPr lvl="1"/>
            <a:r>
              <a:rPr lang="en-GB" noProof="0" dirty="0"/>
              <a:t>Bullet</a:t>
            </a:r>
          </a:p>
          <a:p>
            <a:pPr lvl="2"/>
            <a:r>
              <a:rPr lang="en-GB" noProof="0" dirty="0"/>
              <a:t>Plain text</a:t>
            </a:r>
          </a:p>
          <a:p>
            <a:pPr lvl="3"/>
            <a:r>
              <a:rPr lang="en-GB" noProof="0" dirty="0"/>
              <a:t>Header dark blue</a:t>
            </a:r>
          </a:p>
          <a:p>
            <a:pPr lvl="4"/>
            <a:r>
              <a:rPr lang="en-GB" noProof="0" dirty="0"/>
              <a:t>Header yellow</a:t>
            </a:r>
          </a:p>
          <a:p>
            <a:pPr lvl="5"/>
            <a:r>
              <a:rPr lang="en-GB" noProof="0" dirty="0"/>
              <a:t>Numbering</a:t>
            </a:r>
          </a:p>
          <a:p>
            <a:pPr lvl="6"/>
            <a:r>
              <a:rPr lang="en-GB" noProof="0" dirty="0"/>
              <a:t>Bullet</a:t>
            </a:r>
          </a:p>
          <a:p>
            <a:pPr lvl="7"/>
            <a:r>
              <a:rPr lang="en-GB" sz="1800" noProof="0" dirty="0"/>
              <a:t>Plain text</a:t>
            </a:r>
          </a:p>
          <a:p>
            <a:pPr lvl="8"/>
            <a:r>
              <a:rPr lang="en-GB" noProof="0" dirty="0"/>
              <a:t>Header dark blue</a:t>
            </a:r>
          </a:p>
        </p:txBody>
      </p:sp>
      <p:sp>
        <p:nvSpPr>
          <p:cNvPr id="7" name="Tijdelijke aanduiding voor afbeelding 13"/>
          <p:cNvSpPr>
            <a:spLocks noGrp="1"/>
          </p:cNvSpPr>
          <p:nvPr>
            <p:ph type="pic" sz="quarter" idx="13" hasCustomPrompt="1"/>
          </p:nvPr>
        </p:nvSpPr>
        <p:spPr>
          <a:xfrm>
            <a:off x="7453634" y="1252538"/>
            <a:ext cx="4339905"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grpSp>
        <p:nvGrpSpPr>
          <p:cNvPr id="8" name="Grid" hidden="1"/>
          <p:cNvGrpSpPr/>
          <p:nvPr userDrawn="1"/>
        </p:nvGrpSpPr>
        <p:grpSpPr>
          <a:xfrm>
            <a:off x="0" y="0"/>
            <a:ext cx="12198353" cy="6858004"/>
            <a:chOff x="-2" y="-1"/>
            <a:chExt cx="12198353" cy="6858004"/>
          </a:xfrm>
        </p:grpSpPr>
        <p:sp>
          <p:nvSpPr>
            <p:cNvPr id="9" name="Rechthoek 8"/>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0" name="Rechthoek 9"/>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2" name="Rechthoek 11"/>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4" name="Rechthoek 13"/>
            <p:cNvSpPr/>
            <p:nvPr userDrawn="1"/>
          </p:nvSpPr>
          <p:spPr bwMode="auto">
            <a:xfrm rot="5400000">
              <a:off x="3923465"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Tree>
    <p:extLst>
      <p:ext uri="{BB962C8B-B14F-4D97-AF65-F5344CB8AC3E}">
        <p14:creationId xmlns:p14="http://schemas.microsoft.com/office/powerpoint/2010/main" val="54426134"/>
      </p:ext>
    </p:extLst>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spTree>
    <p:extLst>
      <p:ext uri="{BB962C8B-B14F-4D97-AF65-F5344CB8AC3E}">
        <p14:creationId xmlns:p14="http://schemas.microsoft.com/office/powerpoint/2010/main" val="3592596851"/>
      </p:ext>
    </p:extLst>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amp; Image 75%/2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7926761"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0" y="0"/>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5003585"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8533755" y="1252538"/>
            <a:ext cx="3259784"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3590302820"/>
      </p:ext>
    </p:extLst>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mp; Image 50%/5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b="1"/>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5593347"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200775" y="1252538"/>
            <a:ext cx="5592763"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3682767422"/>
      </p:ext>
    </p:extLst>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amp; Image 25%/7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3534273"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611099"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141267" y="1252538"/>
            <a:ext cx="7652271"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4132317621"/>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grpSp>
        <p:nvGrpSpPr>
          <p:cNvPr id="7" name="Grid" hidden="1"/>
          <p:cNvGrpSpPr/>
          <p:nvPr userDrawn="1"/>
        </p:nvGrpSpPr>
        <p:grpSpPr>
          <a:xfrm>
            <a:off x="-2" y="-1"/>
            <a:ext cx="12198353"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04663" y="1252538"/>
            <a:ext cx="11388876"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3929258224"/>
      </p:ext>
    </p:extLst>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amp; Image 4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5593347"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218777" cy="6858004"/>
            <a:chOff x="-2" y="-1"/>
            <a:chExt cx="12218777"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6" name="Rechthoek 15"/>
            <p:cNvSpPr/>
            <p:nvPr userDrawn="1"/>
          </p:nvSpPr>
          <p:spPr bwMode="auto">
            <a:xfrm rot="10800000">
              <a:off x="5360772" y="3549589"/>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200776" y="1252538"/>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7" name="Tijdelijke aanduiding voor afbeelding 13"/>
          <p:cNvSpPr>
            <a:spLocks noGrp="1"/>
          </p:cNvSpPr>
          <p:nvPr>
            <p:ph type="pic" sz="quarter" idx="14" hasCustomPrompt="1"/>
          </p:nvPr>
        </p:nvSpPr>
        <p:spPr>
          <a:xfrm>
            <a:off x="9098614" y="1252538"/>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8" name="Tijdelijke aanduiding voor afbeelding 13"/>
          <p:cNvSpPr>
            <a:spLocks noGrp="1"/>
          </p:cNvSpPr>
          <p:nvPr>
            <p:ph type="pic" sz="quarter" idx="15" hasCustomPrompt="1"/>
          </p:nvPr>
        </p:nvSpPr>
        <p:spPr>
          <a:xfrm>
            <a:off x="6200776" y="3751623"/>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9" name="Tijdelijke aanduiding voor afbeelding 13"/>
          <p:cNvSpPr>
            <a:spLocks noGrp="1"/>
          </p:cNvSpPr>
          <p:nvPr>
            <p:ph type="pic" sz="quarter" idx="16" hasCustomPrompt="1"/>
          </p:nvPr>
        </p:nvSpPr>
        <p:spPr>
          <a:xfrm>
            <a:off x="9098614" y="3751623"/>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3673173449"/>
      </p:ext>
    </p:extLst>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mp; Image 2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5593347"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200341" y="1252538"/>
            <a:ext cx="2695072" cy="4796134"/>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7" name="Tijdelijke aanduiding voor afbeelding 13"/>
          <p:cNvSpPr>
            <a:spLocks noGrp="1"/>
          </p:cNvSpPr>
          <p:nvPr>
            <p:ph type="pic" sz="quarter" idx="14" hasCustomPrompt="1"/>
          </p:nvPr>
        </p:nvSpPr>
        <p:spPr>
          <a:xfrm>
            <a:off x="9098179" y="1252538"/>
            <a:ext cx="2695072" cy="4796134"/>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4146982251"/>
      </p:ext>
    </p:extLst>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04662" y="404664"/>
            <a:ext cx="11389024" cy="432048"/>
          </a:xfrm>
          <a:prstGeom prst="rect">
            <a:avLst/>
          </a:prstGeom>
        </p:spPr>
        <p:txBody>
          <a:bodyPr vert="horz" lIns="0" tIns="0" rIns="0" bIns="0" rtlCol="0" anchor="ctr">
            <a:noAutofit/>
          </a:bodyPr>
          <a:lstStyle/>
          <a:p>
            <a:r>
              <a:rPr lang="en-GB" noProof="0" dirty="0"/>
              <a:t>Title</a:t>
            </a:r>
          </a:p>
        </p:txBody>
      </p:sp>
      <p:sp>
        <p:nvSpPr>
          <p:cNvPr id="3" name="Tijdelijke aanduiding voor tekst 2"/>
          <p:cNvSpPr>
            <a:spLocks noGrp="1"/>
          </p:cNvSpPr>
          <p:nvPr>
            <p:ph type="body" idx="1"/>
          </p:nvPr>
        </p:nvSpPr>
        <p:spPr>
          <a:xfrm>
            <a:off x="404662" y="1252836"/>
            <a:ext cx="11389023" cy="4795836"/>
          </a:xfrm>
          <a:prstGeom prst="rect">
            <a:avLst/>
          </a:prstGeom>
        </p:spPr>
        <p:txBody>
          <a:bodyPr vert="horz" lIns="0" tIns="0" rIns="0" bIns="0" rtlCol="0">
            <a:normAutofit/>
          </a:bodyPr>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11" name="Grid" hidden="1"/>
          <p:cNvGrpSpPr/>
          <p:nvPr userDrawn="1"/>
        </p:nvGrpSpPr>
        <p:grpSpPr>
          <a:xfrm>
            <a:off x="-2" y="-1"/>
            <a:ext cx="12198353" cy="6858003"/>
            <a:chOff x="-2" y="-1"/>
            <a:chExt cx="12198353" cy="6858003"/>
          </a:xfrm>
        </p:grpSpPr>
        <p:sp>
          <p:nvSpPr>
            <p:cNvPr id="7" name="Rechthoek 6"/>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8" name="Rechthoek 7"/>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9" name="Rechthoek 8"/>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2" name="Rechthoek 11"/>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20" name="Rechthoek 19"/>
          <p:cNvSpPr/>
          <p:nvPr userDrawn="1"/>
        </p:nvSpPr>
        <p:spPr bwMode="auto">
          <a:xfrm>
            <a:off x="0" y="6453336"/>
            <a:ext cx="12198350"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pic>
        <p:nvPicPr>
          <p:cNvPr id="14" name="Picture 13"/>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404662" y="6543376"/>
            <a:ext cx="3588750" cy="270000"/>
          </a:xfrm>
          <a:prstGeom prst="rect">
            <a:avLst/>
          </a:prstGeom>
        </p:spPr>
      </p:pic>
    </p:spTree>
    <p:extLst>
      <p:ext uri="{BB962C8B-B14F-4D97-AF65-F5344CB8AC3E}">
        <p14:creationId xmlns:p14="http://schemas.microsoft.com/office/powerpoint/2010/main" val="383980359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58" r:id="rId3"/>
    <p:sldLayoutId id="2147483665" r:id="rId4"/>
    <p:sldLayoutId id="2147483661" r:id="rId5"/>
    <p:sldLayoutId id="2147483664" r:id="rId6"/>
    <p:sldLayoutId id="2147483666" r:id="rId7"/>
    <p:sldLayoutId id="2147483662" r:id="rId8"/>
    <p:sldLayoutId id="2147483663" r:id="rId9"/>
    <p:sldLayoutId id="2147483667" r:id="rId10"/>
    <p:sldLayoutId id="2147483668" r:id="rId11"/>
    <p:sldLayoutId id="2147483670" r:id="rId12"/>
    <p:sldLayoutId id="2147483671" r:id="rId13"/>
    <p:sldLayoutId id="2147483672" r:id="rId14"/>
  </p:sldLayoutIdLst>
  <p:hf hdr="0" ftr="0" dt="0"/>
  <p:txStyles>
    <p:titleStyle>
      <a:lvl1pPr algn="l" defTabSz="914400" rtl="0" eaLnBrk="1" latinLnBrk="0" hangingPunct="1">
        <a:spcBef>
          <a:spcPct val="0"/>
        </a:spcBef>
        <a:buNone/>
        <a:defRPr sz="4000" b="1" i="0" kern="1200">
          <a:solidFill>
            <a:schemeClr val="bg2"/>
          </a:solidFill>
          <a:latin typeface="+mj-lt"/>
          <a:ea typeface="+mj-ea"/>
          <a:cs typeface="+mj-cs"/>
        </a:defRPr>
      </a:lvl1pPr>
    </p:titleStyle>
    <p:bodyStyle>
      <a:lvl1pPr marL="18097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800" kern="1200">
          <a:solidFill>
            <a:schemeClr val="bg2"/>
          </a:solidFill>
          <a:latin typeface="+mn-lt"/>
          <a:ea typeface="+mn-ea"/>
          <a:cs typeface="+mn-cs"/>
        </a:defRPr>
      </a:lvl1pPr>
      <a:lvl2pPr marL="361950"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2pPr>
      <a:lvl3pPr marL="0" indent="0" algn="l" defTabSz="914400" rtl="0" eaLnBrk="1" latinLnBrk="0" hangingPunct="1">
        <a:lnSpc>
          <a:spcPct val="90000"/>
        </a:lnSpc>
        <a:spcBef>
          <a:spcPts val="600"/>
        </a:spcBef>
        <a:spcAft>
          <a:spcPts val="600"/>
        </a:spcAft>
        <a:buFont typeface="Arial" panose="020B0604020202020204" pitchFamily="34" charset="0"/>
        <a:buNone/>
        <a:defRPr sz="1800" kern="1200">
          <a:solidFill>
            <a:schemeClr val="bg2"/>
          </a:solidFill>
          <a:latin typeface="+mn-lt"/>
          <a:ea typeface="+mn-ea"/>
          <a:cs typeface="+mn-cs"/>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sz="1800" b="1" kern="1200">
          <a:solidFill>
            <a:schemeClr val="bg2"/>
          </a:solidFill>
          <a:latin typeface="+mn-lt"/>
          <a:ea typeface="+mn-ea"/>
          <a:cs typeface="+mn-cs"/>
        </a:defRPr>
      </a:lvl4pPr>
      <a:lvl5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tx2"/>
          </a:solidFill>
          <a:latin typeface="+mn-lt"/>
          <a:ea typeface="+mn-ea"/>
          <a:cs typeface="+mn-cs"/>
        </a:defRPr>
      </a:lvl5pPr>
      <a:lvl6pPr marL="18097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800" kern="1200">
          <a:solidFill>
            <a:schemeClr val="bg2"/>
          </a:solidFill>
          <a:latin typeface="+mn-lt"/>
          <a:ea typeface="+mn-ea"/>
          <a:cs typeface="+mn-cs"/>
        </a:defRPr>
      </a:lvl6pPr>
      <a:lvl7pPr marL="361950"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7pPr>
      <a:lvl8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bg2"/>
          </a:solidFill>
          <a:latin typeface="+mn-lt"/>
          <a:ea typeface="+mn-ea"/>
          <a:cs typeface="+mn-cs"/>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bg2"/>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jdelijke aanduiding voor tekst 12"/>
          <p:cNvSpPr>
            <a:spLocks noGrp="1"/>
          </p:cNvSpPr>
          <p:nvPr>
            <p:ph type="body" sz="quarter" idx="13"/>
          </p:nvPr>
        </p:nvSpPr>
        <p:spPr/>
        <p:txBody>
          <a:bodyPr/>
          <a:lstStyle/>
          <a:p>
            <a:endParaRPr lang="en-US"/>
          </a:p>
        </p:txBody>
      </p:sp>
      <p:sp>
        <p:nvSpPr>
          <p:cNvPr id="12" name="Tijdelijke aanduiding voor tekst 11"/>
          <p:cNvSpPr>
            <a:spLocks noGrp="1"/>
          </p:cNvSpPr>
          <p:nvPr>
            <p:ph type="body" sz="quarter" idx="12"/>
          </p:nvPr>
        </p:nvSpPr>
        <p:spPr/>
        <p:txBody>
          <a:bodyPr/>
          <a:lstStyle/>
          <a:p>
            <a:endParaRPr lang="en-US" b="1" dirty="0"/>
          </a:p>
        </p:txBody>
      </p:sp>
      <p:sp>
        <p:nvSpPr>
          <p:cNvPr id="4" name="Titel 3"/>
          <p:cNvSpPr>
            <a:spLocks noGrp="1"/>
          </p:cNvSpPr>
          <p:nvPr>
            <p:ph type="title"/>
          </p:nvPr>
        </p:nvSpPr>
        <p:spPr/>
        <p:txBody>
          <a:bodyPr/>
          <a:lstStyle/>
          <a:p>
            <a:r>
              <a:rPr lang="nl-NL" dirty="0" err="1"/>
              <a:t>Audience Metrics</a:t>
            </a:r>
            <a:endParaRPr lang="nl-NL" dirty="0"/>
          </a:p>
        </p:txBody>
      </p:sp>
      <p:sp>
        <p:nvSpPr>
          <p:cNvPr id="5" name="Tijdelijke aanduiding voor tekst 4"/>
          <p:cNvSpPr>
            <a:spLocks noGrp="1"/>
          </p:cNvSpPr>
          <p:nvPr>
            <p:ph type="body" sz="quarter" idx="14"/>
          </p:nvPr>
        </p:nvSpPr>
        <p:spPr/>
        <p:txBody>
          <a:bodyPr/>
          <a:lstStyle/>
          <a:p>
            <a:r>
              <a:rPr lang="nl-NL"/>
              <a:t>Tomás Dodds | Leiden</a:t>
            </a:r>
            <a:endParaRPr lang="nl-NL" dirty="0"/>
          </a:p>
        </p:txBody>
      </p:sp>
    </p:spTree>
    <p:extLst>
      <p:ext uri="{BB962C8B-B14F-4D97-AF65-F5344CB8AC3E}">
        <p14:creationId xmlns:p14="http://schemas.microsoft.com/office/powerpoint/2010/main" val="2977814846"/>
      </p:ext>
    </p:extLst>
  </p:cSld>
  <p:clrMapOvr>
    <a:masterClrMapping/>
  </p:clrMapOvr>
  <p:transition spd="slow">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4" descr="A computer on a desk&#10;&#10;Description automatically generated with medium confidence">
            <a:extLst>
              <a:ext uri="{FF2B5EF4-FFF2-40B4-BE49-F238E27FC236}">
                <a16:creationId xmlns:a16="http://schemas.microsoft.com/office/drawing/2014/main" id="{5E4E9BDD-32DD-FF35-F812-A77A1AF95CD7}"/>
              </a:ext>
            </a:extLst>
          </p:cNvPr>
          <p:cNvPicPr>
            <a:picLocks noChangeAspect="1"/>
          </p:cNvPicPr>
          <p:nvPr/>
        </p:nvPicPr>
        <p:blipFill rotWithShape="1">
          <a:blip r:embed="rId2"/>
          <a:srcRect t="9106" r="1" b="20457"/>
          <a:stretch/>
        </p:blipFill>
        <p:spPr>
          <a:xfrm>
            <a:off x="120650" y="68263"/>
            <a:ext cx="11957050" cy="6316662"/>
          </a:xfrm>
          <a:prstGeom prst="rect">
            <a:avLst/>
          </a:prstGeom>
          <a:noFill/>
        </p:spPr>
      </p:pic>
    </p:spTree>
    <p:extLst>
      <p:ext uri="{BB962C8B-B14F-4D97-AF65-F5344CB8AC3E}">
        <p14:creationId xmlns:p14="http://schemas.microsoft.com/office/powerpoint/2010/main" val="4247454051"/>
      </p:ext>
    </p:extLst>
  </p:cSld>
  <p:clrMapOvr>
    <a:masterClrMapping/>
  </p:clrMapOvr>
  <p:transition spd="slow">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8" descr="Graphical user interface, application&#10;&#10;Description automatically generated">
            <a:extLst>
              <a:ext uri="{FF2B5EF4-FFF2-40B4-BE49-F238E27FC236}">
                <a16:creationId xmlns:a16="http://schemas.microsoft.com/office/drawing/2014/main" id="{BFA6D73A-E630-CF6B-85E3-71D62733F0F2}"/>
              </a:ext>
            </a:extLst>
          </p:cNvPr>
          <p:cNvPicPr>
            <a:picLocks noGrp="1" noChangeAspect="1"/>
          </p:cNvPicPr>
          <p:nvPr>
            <p:ph type="pic" sz="quarter" idx="13"/>
          </p:nvPr>
        </p:nvPicPr>
        <p:blipFill rotWithShape="1">
          <a:blip r:embed="rId2"/>
          <a:srcRect l="10559" r="-1" b="-1"/>
          <a:stretch/>
        </p:blipFill>
        <p:spPr>
          <a:xfrm>
            <a:off x="120650" y="68263"/>
            <a:ext cx="11957050" cy="6316662"/>
          </a:xfrm>
          <a:prstGeom prst="rect">
            <a:avLst/>
          </a:prstGeom>
          <a:noFill/>
        </p:spPr>
      </p:pic>
    </p:spTree>
    <p:extLst>
      <p:ext uri="{BB962C8B-B14F-4D97-AF65-F5344CB8AC3E}">
        <p14:creationId xmlns:p14="http://schemas.microsoft.com/office/powerpoint/2010/main" val="3277668238"/>
      </p:ext>
    </p:extLst>
  </p:cSld>
  <p:clrMapOvr>
    <a:masterClrMapping/>
  </p:clrMapOvr>
  <p:transition spd="slow">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dirty="0"/>
              <a:t>Fine-grained data</a:t>
            </a:r>
          </a:p>
        </p:txBody>
      </p:sp>
      <p:sp>
        <p:nvSpPr>
          <p:cNvPr id="8" name="Tijdelijke aanduiding voor verticale tekst 7"/>
          <p:cNvSpPr>
            <a:spLocks noGrp="1"/>
          </p:cNvSpPr>
          <p:nvPr>
            <p:ph type="body" orient="vert" idx="1"/>
          </p:nvPr>
        </p:nvSpPr>
        <p:spPr/>
        <p:txBody>
          <a:bodyPr>
            <a:normAutofit fontScale="92500" lnSpcReduction="20000"/>
          </a:bodyPr>
          <a:lstStyle/>
          <a:p>
            <a:pPr lvl="3"/>
            <a:endParaRPr lang="en-GB" b="0" dirty="0"/>
          </a:p>
          <a:p>
            <a:pPr marL="285750" lvl="3" indent="-285750">
              <a:buFont typeface="Arial" panose="020B0604020202020204" pitchFamily="34" charset="0"/>
              <a:buChar char="•"/>
            </a:pPr>
            <a:r>
              <a:rPr lang="en-GB" b="0" dirty="0"/>
              <a:t>It is not only as individual consumers that we are being tracked, quantified, and analyzed; It is also as workers and employees. </a:t>
            </a:r>
          </a:p>
          <a:p>
            <a:pPr marL="285750" lvl="3" indent="-285750">
              <a:buFont typeface="Arial" panose="020B0604020202020204" pitchFamily="34" charset="0"/>
              <a:buChar char="•"/>
            </a:pPr>
            <a:endParaRPr lang="en-GB" b="0" dirty="0"/>
          </a:p>
          <a:p>
            <a:pPr marL="285750" lvl="3" indent="-285750">
              <a:buFont typeface="Arial" panose="020B0604020202020204" pitchFamily="34" charset="0"/>
              <a:buChar char="•"/>
            </a:pPr>
            <a:r>
              <a:rPr lang="en-GB" b="0" dirty="0"/>
              <a:t>Rather than working as a tool to promote inclusion or foster a more diverse exposure for the audience, popularity-driven metrics have arguably become a strongly detailed, low-cost click-counter for the performance of individual news items online</a:t>
            </a:r>
          </a:p>
          <a:p>
            <a:pPr marL="285750" lvl="3" indent="-285750">
              <a:buFont typeface="Arial" panose="020B0604020202020204" pitchFamily="34" charset="0"/>
              <a:buChar char="•"/>
            </a:pPr>
            <a:endParaRPr lang="en-GB" b="0" dirty="0"/>
          </a:p>
          <a:p>
            <a:pPr marL="285750" lvl="3" indent="-285750">
              <a:buFont typeface="Arial" panose="020B0604020202020204" pitchFamily="34" charset="0"/>
              <a:buChar char="•"/>
            </a:pPr>
            <a:r>
              <a:rPr lang="en-GB" b="0" dirty="0"/>
              <a:t>The transformation of qualities into quantities.</a:t>
            </a:r>
          </a:p>
          <a:p>
            <a:pPr marL="285750" lvl="3" indent="-285750">
              <a:buFont typeface="Arial" panose="020B0604020202020204" pitchFamily="34" charset="0"/>
              <a:buChar char="•"/>
            </a:pPr>
            <a:endParaRPr lang="en-GB" b="0" dirty="0"/>
          </a:p>
          <a:p>
            <a:pPr marL="285750" lvl="3" indent="-285750">
              <a:buFont typeface="Arial" panose="020B0604020202020204" pitchFamily="34" charset="0"/>
              <a:buChar char="•"/>
            </a:pPr>
            <a:r>
              <a:rPr lang="en-GB" b="0" dirty="0"/>
              <a:t>Think of clicks, rankings, and stars. </a:t>
            </a:r>
          </a:p>
          <a:p>
            <a:pPr marL="285750" lvl="3" indent="-285750">
              <a:buFont typeface="Arial" panose="020B0604020202020204" pitchFamily="34" charset="0"/>
              <a:buChar char="•"/>
            </a:pPr>
            <a:endParaRPr lang="nl-NL" b="0" dirty="0"/>
          </a:p>
          <a:p>
            <a:pPr marL="285750" lvl="3" indent="-285750">
              <a:buFont typeface="Arial" panose="020B0604020202020204" pitchFamily="34" charset="0"/>
              <a:buChar char="•"/>
            </a:pPr>
            <a:r>
              <a:rPr lang="nl-NL" b="0" dirty="0"/>
              <a:t>As Christin (2020) put it, ‘What began as tools to track reader behavior and optimize news placement gradually turned into a means to measure workers’ performance: many newsrooms now consider traffic metrics when deciding on hiring, promotions, and layoffs.’ </a:t>
            </a:r>
          </a:p>
          <a:p>
            <a:pPr marL="285750" lvl="3" indent="-285750">
              <a:buFont typeface="Arial" panose="020B0604020202020204" pitchFamily="34" charset="0"/>
              <a:buChar char="•"/>
            </a:pPr>
            <a:endParaRPr lang="nl-NL" b="0" dirty="0"/>
          </a:p>
          <a:p>
            <a:pPr marL="285750" lvl="3" indent="-285750">
              <a:buFont typeface="Arial" panose="020B0604020202020204" pitchFamily="34" charset="0"/>
              <a:buChar char="•"/>
            </a:pPr>
            <a:r>
              <a:rPr lang="nl-NL" b="0" dirty="0"/>
              <a:t>Metrics have what we may call an individualizing focus, contrary to circulation figures for print or ratings for TV. </a:t>
            </a:r>
          </a:p>
        </p:txBody>
      </p:sp>
      <p:sp>
        <p:nvSpPr>
          <p:cNvPr id="2" name="Tijdelijke aanduiding voor dianummer 1"/>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11</a:t>
            </a:fld>
            <a:endParaRPr lang="nl-NL"/>
          </a:p>
        </p:txBody>
      </p:sp>
      <p:sp>
        <p:nvSpPr>
          <p:cNvPr id="3" name="TextBox 2">
            <a:extLst>
              <a:ext uri="{FF2B5EF4-FFF2-40B4-BE49-F238E27FC236}">
                <a16:creationId xmlns:a16="http://schemas.microsoft.com/office/drawing/2014/main" id="{F7029F93-D0B4-8334-8EA9-53A043EB7067}"/>
              </a:ext>
            </a:extLst>
          </p:cNvPr>
          <p:cNvSpPr txBox="1"/>
          <p:nvPr/>
        </p:nvSpPr>
        <p:spPr>
          <a:xfrm>
            <a:off x="-6262255" y="-9448800"/>
            <a:ext cx="0" cy="0"/>
          </a:xfrm>
          <a:prstGeom prst="rect">
            <a:avLst/>
          </a:prstGeom>
          <a:noFill/>
        </p:spPr>
        <p:txBody>
          <a:bodyPr wrap="none" lIns="108000" tIns="108000" rIns="108000" bIns="108000" rtlCol="0">
            <a:noAutofit/>
          </a:bodyPr>
          <a:lstStyle/>
          <a:p>
            <a:endParaRPr lang="en-US" noProof="0" dirty="0" err="1">
              <a:solidFill>
                <a:schemeClr val="bg2"/>
              </a:solidFill>
            </a:endParaRPr>
          </a:p>
        </p:txBody>
      </p:sp>
    </p:spTree>
    <p:extLst>
      <p:ext uri="{BB962C8B-B14F-4D97-AF65-F5344CB8AC3E}">
        <p14:creationId xmlns:p14="http://schemas.microsoft.com/office/powerpoint/2010/main" val="1325547121"/>
      </p:ext>
    </p:extLst>
  </p:cSld>
  <p:clrMapOvr>
    <a:masterClrMapping/>
  </p:clrMapOvr>
  <p:transition spd="slow">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dirty="0"/>
              <a:t>Algorithmic Publics</a:t>
            </a:r>
          </a:p>
        </p:txBody>
      </p:sp>
      <p:sp>
        <p:nvSpPr>
          <p:cNvPr id="8" name="Tijdelijke aanduiding voor verticale tekst 7"/>
          <p:cNvSpPr>
            <a:spLocks noGrp="1"/>
          </p:cNvSpPr>
          <p:nvPr>
            <p:ph type="body" orient="vert" idx="1"/>
          </p:nvPr>
        </p:nvSpPr>
        <p:spPr/>
        <p:txBody>
          <a:bodyPr/>
          <a:lstStyle/>
          <a:p>
            <a:pPr marL="285750" lvl="3" indent="-285750">
              <a:buFont typeface="Arial" panose="020B0604020202020204" pitchFamily="34" charset="0"/>
              <a:buChar char="•"/>
            </a:pPr>
            <a:endParaRPr lang="nl-NL" b="0" dirty="0"/>
          </a:p>
          <a:p>
            <a:pPr marL="285750" lvl="3" indent="-285750">
              <a:buFont typeface="Arial" panose="020B0604020202020204" pitchFamily="34" charset="0"/>
              <a:buChar char="•"/>
            </a:pPr>
            <a:r>
              <a:rPr lang="nl-NL" b="0" dirty="0"/>
              <a:t>Publics that are mediated and represented in web newsrooms through computational software programs. </a:t>
            </a:r>
          </a:p>
          <a:p>
            <a:pPr marL="285750" lvl="3" indent="-285750">
              <a:buFont typeface="Arial" panose="020B0604020202020204" pitchFamily="34" charset="0"/>
              <a:buChar char="•"/>
            </a:pPr>
            <a:endParaRPr lang="nl-NL" b="0" dirty="0"/>
          </a:p>
          <a:p>
            <a:pPr marL="285750" lvl="3" indent="-285750">
              <a:buFont typeface="Arial" panose="020B0604020202020204" pitchFamily="34" charset="0"/>
              <a:buChar char="•"/>
            </a:pPr>
            <a:r>
              <a:rPr lang="nl-NL" b="0" dirty="0"/>
              <a:t>A concept that encapsulates the influence those perceptions end up having on the development of newsmaking. This, in part, occurs because data analytics are further employed to determine which content gets covered at the end of the day (Zamith Citation2018). According to Tandoc and Thomas (Citation2015, 246), “this is part of the gradual flattening of the power structure between journalists and their audiences.”</a:t>
            </a:r>
          </a:p>
        </p:txBody>
      </p:sp>
      <p:sp>
        <p:nvSpPr>
          <p:cNvPr id="2" name="Tijdelijke aanduiding voor dianummer 1"/>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12</a:t>
            </a:fld>
            <a:endParaRPr lang="nl-NL"/>
          </a:p>
        </p:txBody>
      </p:sp>
      <p:sp>
        <p:nvSpPr>
          <p:cNvPr id="3" name="TextBox 2">
            <a:extLst>
              <a:ext uri="{FF2B5EF4-FFF2-40B4-BE49-F238E27FC236}">
                <a16:creationId xmlns:a16="http://schemas.microsoft.com/office/drawing/2014/main" id="{F7029F93-D0B4-8334-8EA9-53A043EB7067}"/>
              </a:ext>
            </a:extLst>
          </p:cNvPr>
          <p:cNvSpPr txBox="1"/>
          <p:nvPr/>
        </p:nvSpPr>
        <p:spPr>
          <a:xfrm>
            <a:off x="-6262255" y="-9448800"/>
            <a:ext cx="0" cy="0"/>
          </a:xfrm>
          <a:prstGeom prst="rect">
            <a:avLst/>
          </a:prstGeom>
          <a:noFill/>
        </p:spPr>
        <p:txBody>
          <a:bodyPr wrap="none" lIns="108000" tIns="108000" rIns="108000" bIns="108000" rtlCol="0">
            <a:noAutofit/>
          </a:bodyPr>
          <a:lstStyle/>
          <a:p>
            <a:endParaRPr lang="en-US" noProof="0" dirty="0" err="1">
              <a:solidFill>
                <a:schemeClr val="bg2"/>
              </a:solidFill>
            </a:endParaRPr>
          </a:p>
        </p:txBody>
      </p:sp>
    </p:spTree>
    <p:extLst>
      <p:ext uri="{BB962C8B-B14F-4D97-AF65-F5344CB8AC3E}">
        <p14:creationId xmlns:p14="http://schemas.microsoft.com/office/powerpoint/2010/main" val="2856084005"/>
      </p:ext>
    </p:extLst>
  </p:cSld>
  <p:clrMapOvr>
    <a:masterClrMapping/>
  </p:clrMapOvr>
  <p:transition spd="slow">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D18C7-F72B-E64C-77AF-FD530E14BA9B}"/>
              </a:ext>
            </a:extLst>
          </p:cNvPr>
          <p:cNvSpPr>
            <a:spLocks noGrp="1"/>
          </p:cNvSpPr>
          <p:nvPr>
            <p:ph type="title"/>
          </p:nvPr>
        </p:nvSpPr>
        <p:spPr>
          <a:xfrm>
            <a:off x="404661" y="692696"/>
            <a:ext cx="11389024" cy="432048"/>
          </a:xfrm>
        </p:spPr>
        <p:txBody>
          <a:bodyPr/>
          <a:lstStyle/>
          <a:p>
            <a:r>
              <a:rPr lang="en-GB"/>
              <a:t>Clash between editorial and click-based modes of evaluation</a:t>
            </a:r>
          </a:p>
        </p:txBody>
      </p:sp>
      <p:sp>
        <p:nvSpPr>
          <p:cNvPr id="3" name="Vertical Text Placeholder 2">
            <a:extLst>
              <a:ext uri="{FF2B5EF4-FFF2-40B4-BE49-F238E27FC236}">
                <a16:creationId xmlns:a16="http://schemas.microsoft.com/office/drawing/2014/main" id="{B0D46555-7ED3-3B5F-597B-FE05A3725642}"/>
              </a:ext>
            </a:extLst>
          </p:cNvPr>
          <p:cNvSpPr>
            <a:spLocks noGrp="1"/>
          </p:cNvSpPr>
          <p:nvPr>
            <p:ph type="body" orient="vert" idx="1"/>
          </p:nvPr>
        </p:nvSpPr>
        <p:spPr>
          <a:xfrm>
            <a:off x="404662" y="1772816"/>
            <a:ext cx="11389023" cy="4275856"/>
          </a:xfrm>
        </p:spPr>
        <p:txBody>
          <a:bodyPr/>
          <a:lstStyle/>
          <a:p>
            <a:r>
              <a:rPr lang="en-GB"/>
              <a:t>For some, being a web journalist is primarily about maximizing diffusion and promoting one’s content by creating a ‘buzz,’ ‘going viral,’ or ‘trending’ on social media platforms. In this view, the worth of an article depends primarily on its online popularity, which is primarily measured through web analytics. </a:t>
            </a:r>
          </a:p>
          <a:p>
            <a:endParaRPr lang="en-GB"/>
          </a:p>
          <a:p>
            <a:r>
              <a:rPr lang="en-GB"/>
              <a:t>For others, being a good journalist means writing articles that document something new about the world. Key terms here include original reporting, fact-checking, innovative angles, and earning the respect of fellow journalists. </a:t>
            </a:r>
          </a:p>
          <a:p>
            <a:endParaRPr lang="en-GB"/>
          </a:p>
          <a:p>
            <a:r>
              <a:rPr lang="en-GB"/>
              <a:t>Often, editorial and click-based modes of evaluation clash. </a:t>
            </a:r>
          </a:p>
          <a:p>
            <a:endParaRPr lang="en-GB"/>
          </a:p>
          <a:p>
            <a:r>
              <a:rPr lang="en-GB"/>
              <a:t>Professional dissonance. </a:t>
            </a:r>
          </a:p>
        </p:txBody>
      </p:sp>
    </p:spTree>
    <p:extLst>
      <p:ext uri="{BB962C8B-B14F-4D97-AF65-F5344CB8AC3E}">
        <p14:creationId xmlns:p14="http://schemas.microsoft.com/office/powerpoint/2010/main" val="2438926230"/>
      </p:ext>
    </p:extLst>
  </p:cSld>
  <p:clrMapOvr>
    <a:masterClrMapping/>
  </p:clrMapOvr>
  <p:transition spd="slow">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C6D20D-0D9D-7F80-AEF0-4318FA6D7450}"/>
              </a:ext>
            </a:extLst>
          </p:cNvPr>
          <p:cNvSpPr txBox="1"/>
          <p:nvPr/>
        </p:nvSpPr>
        <p:spPr>
          <a:xfrm>
            <a:off x="1086550" y="2828836"/>
            <a:ext cx="4915643" cy="1200329"/>
          </a:xfrm>
          <a:prstGeom prst="rect">
            <a:avLst/>
          </a:prstGeom>
          <a:noFill/>
        </p:spPr>
        <p:txBody>
          <a:bodyPr wrap="square" rtlCol="0">
            <a:spAutoFit/>
          </a:bodyPr>
          <a:lstStyle/>
          <a:p>
            <a:r>
              <a:rPr lang="en-US" b="1" dirty="0"/>
              <a:t>Opinion power</a:t>
            </a:r>
            <a:r>
              <a:rPr lang="en-US" dirty="0"/>
              <a:t>: the ability of the media to influence processes of individual and public opinion formation (Helberger, 2020)</a:t>
            </a:r>
          </a:p>
          <a:p>
            <a:endParaRPr lang="en-US" dirty="0"/>
          </a:p>
        </p:txBody>
      </p:sp>
    </p:spTree>
    <p:extLst>
      <p:ext uri="{BB962C8B-B14F-4D97-AF65-F5344CB8AC3E}">
        <p14:creationId xmlns:p14="http://schemas.microsoft.com/office/powerpoint/2010/main" val="33778390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C6D20D-0D9D-7F80-AEF0-4318FA6D7450}"/>
              </a:ext>
            </a:extLst>
          </p:cNvPr>
          <p:cNvSpPr txBox="1"/>
          <p:nvPr/>
        </p:nvSpPr>
        <p:spPr>
          <a:xfrm>
            <a:off x="1086550" y="2828836"/>
            <a:ext cx="4915643" cy="3139321"/>
          </a:xfrm>
          <a:prstGeom prst="rect">
            <a:avLst/>
          </a:prstGeom>
          <a:noFill/>
        </p:spPr>
        <p:txBody>
          <a:bodyPr wrap="square" rtlCol="0">
            <a:spAutoFit/>
          </a:bodyPr>
          <a:lstStyle/>
          <a:p>
            <a:r>
              <a:rPr lang="en-US" b="1" dirty="0"/>
              <a:t>Opinion power</a:t>
            </a:r>
            <a:r>
              <a:rPr lang="en-US" dirty="0"/>
              <a:t>: the ability of the media to influence processes of individual and public opinion formation (Helberger, 2020)</a:t>
            </a:r>
          </a:p>
          <a:p>
            <a:endParaRPr lang="en-US" dirty="0"/>
          </a:p>
          <a:p>
            <a:r>
              <a:rPr lang="en-US" dirty="0"/>
              <a:t>“Due to the news media’s gatekeeping and journalists’ editorial decision-making power, where they select the topics and issues for public debate and broader democratic functions, they wield both opinion and political power.” </a:t>
            </a:r>
          </a:p>
          <a:p>
            <a:endParaRPr lang="en-US" dirty="0"/>
          </a:p>
        </p:txBody>
      </p:sp>
    </p:spTree>
    <p:extLst>
      <p:ext uri="{BB962C8B-B14F-4D97-AF65-F5344CB8AC3E}">
        <p14:creationId xmlns:p14="http://schemas.microsoft.com/office/powerpoint/2010/main" val="2179165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C6D20D-0D9D-7F80-AEF0-4318FA6D7450}"/>
              </a:ext>
            </a:extLst>
          </p:cNvPr>
          <p:cNvSpPr txBox="1"/>
          <p:nvPr/>
        </p:nvSpPr>
        <p:spPr>
          <a:xfrm>
            <a:off x="1086550" y="2828836"/>
            <a:ext cx="4915643" cy="646331"/>
          </a:xfrm>
          <a:prstGeom prst="rect">
            <a:avLst/>
          </a:prstGeom>
          <a:noFill/>
        </p:spPr>
        <p:txBody>
          <a:bodyPr wrap="square" rtlCol="0">
            <a:spAutoFit/>
          </a:bodyPr>
          <a:lstStyle/>
          <a:p>
            <a:r>
              <a:rPr lang="en-US" b="1" dirty="0"/>
              <a:t>How are audience metrics impacting this power? </a:t>
            </a:r>
            <a:endParaRPr lang="en-US" dirty="0"/>
          </a:p>
        </p:txBody>
      </p:sp>
    </p:spTree>
    <p:extLst>
      <p:ext uri="{BB962C8B-B14F-4D97-AF65-F5344CB8AC3E}">
        <p14:creationId xmlns:p14="http://schemas.microsoft.com/office/powerpoint/2010/main" val="41356100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a:xfrm>
            <a:off x="404663" y="2996952"/>
            <a:ext cx="11389024" cy="432048"/>
          </a:xfrm>
        </p:spPr>
        <p:txBody>
          <a:bodyPr/>
          <a:lstStyle/>
          <a:p>
            <a:r>
              <a:rPr lang="nl-NL" err="1"/>
              <a:t>Avoiding a deterministic perspective</a:t>
            </a:r>
            <a:endParaRPr lang="nl-NL"/>
          </a:p>
        </p:txBody>
      </p:sp>
      <p:sp>
        <p:nvSpPr>
          <p:cNvPr id="2" name="Tijdelijke aanduiding voor dianummer 1"/>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17</a:t>
            </a:fld>
            <a:endParaRPr lang="nl-NL"/>
          </a:p>
        </p:txBody>
      </p:sp>
      <p:sp>
        <p:nvSpPr>
          <p:cNvPr id="3" name="TextBox 2">
            <a:extLst>
              <a:ext uri="{FF2B5EF4-FFF2-40B4-BE49-F238E27FC236}">
                <a16:creationId xmlns:a16="http://schemas.microsoft.com/office/drawing/2014/main" id="{31D1C54C-A8C5-1752-D50F-04CE948BF0C6}"/>
              </a:ext>
            </a:extLst>
          </p:cNvPr>
          <p:cNvSpPr txBox="1"/>
          <p:nvPr/>
        </p:nvSpPr>
        <p:spPr>
          <a:xfrm>
            <a:off x="4520045" y="5143500"/>
            <a:ext cx="0" cy="0"/>
          </a:xfrm>
          <a:prstGeom prst="rect">
            <a:avLst/>
          </a:prstGeom>
          <a:noFill/>
        </p:spPr>
        <p:txBody>
          <a:bodyPr wrap="none" lIns="108000" tIns="108000" rIns="108000" bIns="108000" rtlCol="0">
            <a:noAutofit/>
          </a:bodyPr>
          <a:lstStyle/>
          <a:p>
            <a:endParaRPr lang="en-US" noProof="0" dirty="0" err="1">
              <a:solidFill>
                <a:schemeClr val="bg2"/>
              </a:solidFill>
            </a:endParaRPr>
          </a:p>
        </p:txBody>
      </p:sp>
    </p:spTree>
    <p:extLst>
      <p:ext uri="{BB962C8B-B14F-4D97-AF65-F5344CB8AC3E}">
        <p14:creationId xmlns:p14="http://schemas.microsoft.com/office/powerpoint/2010/main" val="700070908"/>
      </p:ext>
    </p:extLst>
  </p:cSld>
  <p:clrMapOvr>
    <a:masterClrMapping/>
  </p:clrMapOvr>
  <p:transition spd="slow">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C6D20D-0D9D-7F80-AEF0-4318FA6D7450}"/>
              </a:ext>
            </a:extLst>
          </p:cNvPr>
          <p:cNvSpPr txBox="1"/>
          <p:nvPr/>
        </p:nvSpPr>
        <p:spPr>
          <a:xfrm>
            <a:off x="1086550" y="2828835"/>
            <a:ext cx="8081891" cy="1754326"/>
          </a:xfrm>
          <a:prstGeom prst="rect">
            <a:avLst/>
          </a:prstGeom>
          <a:noFill/>
        </p:spPr>
        <p:txBody>
          <a:bodyPr wrap="square" rtlCol="0">
            <a:spAutoFit/>
          </a:bodyPr>
          <a:lstStyle/>
          <a:p>
            <a:r>
              <a:rPr lang="en-US" b="1" dirty="0"/>
              <a:t>Metrics are useful: </a:t>
            </a:r>
            <a:endParaRPr lang="en-US" dirty="0"/>
          </a:p>
          <a:p>
            <a:pPr marL="285750" indent="-285750">
              <a:buFontTx/>
              <a:buChar char="-"/>
            </a:pPr>
            <a:r>
              <a:rPr lang="en-US" dirty="0"/>
              <a:t>They allow editors to compare themselves with rival news organizations</a:t>
            </a:r>
          </a:p>
          <a:p>
            <a:pPr marL="285750" indent="-285750">
              <a:buFontTx/>
              <a:buChar char="-"/>
            </a:pPr>
            <a:r>
              <a:rPr lang="en-US" dirty="0"/>
              <a:t>Identify areas of the newsroom that could be underperforming</a:t>
            </a:r>
          </a:p>
          <a:p>
            <a:pPr marL="285750" indent="-285750">
              <a:buFontTx/>
              <a:buChar char="-"/>
            </a:pPr>
            <a:r>
              <a:rPr lang="en-US" dirty="0"/>
              <a:t>Increase their advertising revenues</a:t>
            </a:r>
          </a:p>
          <a:p>
            <a:pPr marL="285750" indent="-285750">
              <a:buFontTx/>
              <a:buChar char="-"/>
            </a:pPr>
            <a:r>
              <a:rPr lang="en-US" dirty="0"/>
              <a:t>Boost reader’s engagement with news articles </a:t>
            </a:r>
          </a:p>
          <a:p>
            <a:endParaRPr lang="en-US" dirty="0"/>
          </a:p>
        </p:txBody>
      </p:sp>
    </p:spTree>
    <p:extLst>
      <p:ext uri="{BB962C8B-B14F-4D97-AF65-F5344CB8AC3E}">
        <p14:creationId xmlns:p14="http://schemas.microsoft.com/office/powerpoint/2010/main" val="169236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B6676-97ED-28A4-ABB2-FEA13BFB34F3}"/>
              </a:ext>
            </a:extLst>
          </p:cNvPr>
          <p:cNvSpPr>
            <a:spLocks noGrp="1"/>
          </p:cNvSpPr>
          <p:nvPr>
            <p:ph type="title"/>
          </p:nvPr>
        </p:nvSpPr>
        <p:spPr/>
        <p:txBody>
          <a:bodyPr/>
          <a:lstStyle/>
          <a:p>
            <a:r>
              <a:rPr lang="en-GB"/>
              <a:t>‘Intellectuals’ shaping public opinion</a:t>
            </a:r>
          </a:p>
        </p:txBody>
      </p:sp>
      <p:sp>
        <p:nvSpPr>
          <p:cNvPr id="3" name="Vertical Text Placeholder 2">
            <a:extLst>
              <a:ext uri="{FF2B5EF4-FFF2-40B4-BE49-F238E27FC236}">
                <a16:creationId xmlns:a16="http://schemas.microsoft.com/office/drawing/2014/main" id="{7AB1B244-41AA-CD3A-16BF-F7BDB06DAA5B}"/>
              </a:ext>
            </a:extLst>
          </p:cNvPr>
          <p:cNvSpPr>
            <a:spLocks noGrp="1"/>
          </p:cNvSpPr>
          <p:nvPr>
            <p:ph type="body" orient="vert" idx="1"/>
          </p:nvPr>
        </p:nvSpPr>
        <p:spPr/>
        <p:txBody>
          <a:bodyPr/>
          <a:lstStyle/>
          <a:p>
            <a:endParaRPr lang="en-GB"/>
          </a:p>
          <a:p>
            <a:r>
              <a:rPr lang="en-GB"/>
              <a:t>Early research in print newsrooms showed that journalists typically ignored the opinions of their readers: they dismissed letters to the editors as ‘insane,’ refused to read marketing reports, and relied instead on idealized representations of their audiences. </a:t>
            </a:r>
          </a:p>
          <a:p>
            <a:endParaRPr lang="en-GB"/>
          </a:p>
          <a:p>
            <a:pPr marL="0" indent="0">
              <a:buNone/>
            </a:pPr>
            <a:endParaRPr lang="en-GB"/>
          </a:p>
        </p:txBody>
      </p:sp>
      <p:sp>
        <p:nvSpPr>
          <p:cNvPr id="4" name="TextBox 3">
            <a:extLst>
              <a:ext uri="{FF2B5EF4-FFF2-40B4-BE49-F238E27FC236}">
                <a16:creationId xmlns:a16="http://schemas.microsoft.com/office/drawing/2014/main" id="{C4A54414-36CA-E9A4-70E5-A6D0940B5054}"/>
              </a:ext>
            </a:extLst>
          </p:cNvPr>
          <p:cNvSpPr txBox="1"/>
          <p:nvPr/>
        </p:nvSpPr>
        <p:spPr>
          <a:xfrm>
            <a:off x="1968664" y="2708920"/>
            <a:ext cx="8261018" cy="3139321"/>
          </a:xfrm>
          <a:prstGeom prst="rect">
            <a:avLst/>
          </a:prstGeom>
          <a:noFill/>
        </p:spPr>
        <p:txBody>
          <a:bodyPr wrap="square" rtlCol="0">
            <a:spAutoFit/>
          </a:bodyPr>
          <a:lstStyle/>
          <a:p>
            <a:pPr algn="ctr"/>
            <a:r>
              <a:rPr lang="en-US" dirty="0">
                <a:solidFill>
                  <a:schemeClr val="bg2"/>
                </a:solidFill>
              </a:rPr>
              <a:t>“[I had] the assumption that journalists, as commercial employees, take the audience directly into account when selecting and producing news … I was surprised to find, however, that they had little knowledge about the actual audience and rejected feedback from it. Although they had a vague image of the audience, they paid little attention to it; instead, they filmed and wrote for their superior and themselves, assuming, as I suggested earlier, that what interested them would interest the audience.” (</a:t>
            </a:r>
            <a:r>
              <a:rPr lang="en-US" dirty="0" err="1">
                <a:solidFill>
                  <a:schemeClr val="bg2"/>
                </a:solidFill>
              </a:rPr>
              <a:t>Gans</a:t>
            </a:r>
            <a:r>
              <a:rPr lang="en-US" dirty="0">
                <a:solidFill>
                  <a:schemeClr val="bg2"/>
                </a:solidFill>
              </a:rPr>
              <a:t>, 1979, p. 229)</a:t>
            </a:r>
          </a:p>
          <a:p>
            <a:pPr algn="ctr"/>
            <a:endParaRPr lang="en-US" dirty="0">
              <a:solidFill>
                <a:schemeClr val="bg2"/>
              </a:solidFill>
            </a:endParaRPr>
          </a:p>
          <a:p>
            <a:pPr algn="ctr"/>
            <a:r>
              <a:rPr lang="en-US" dirty="0">
                <a:solidFill>
                  <a:schemeClr val="bg2"/>
                </a:solidFill>
              </a:rPr>
              <a:t>“Instead, journalists relied on abstract conceptions of an audience constructed based on hat they knew about their peers, superiors, and relatives.” (Tandoc &amp; Thomas, 2015)</a:t>
            </a:r>
          </a:p>
        </p:txBody>
      </p:sp>
    </p:spTree>
    <p:extLst>
      <p:ext uri="{BB962C8B-B14F-4D97-AF65-F5344CB8AC3E}">
        <p14:creationId xmlns:p14="http://schemas.microsoft.com/office/powerpoint/2010/main" val="222726379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C6D20D-0D9D-7F80-AEF0-4318FA6D7450}"/>
              </a:ext>
            </a:extLst>
          </p:cNvPr>
          <p:cNvSpPr txBox="1"/>
          <p:nvPr/>
        </p:nvSpPr>
        <p:spPr>
          <a:xfrm>
            <a:off x="1086550" y="2828835"/>
            <a:ext cx="8081891" cy="1754326"/>
          </a:xfrm>
          <a:prstGeom prst="rect">
            <a:avLst/>
          </a:prstGeom>
          <a:noFill/>
        </p:spPr>
        <p:txBody>
          <a:bodyPr wrap="square" rtlCol="0">
            <a:spAutoFit/>
          </a:bodyPr>
          <a:lstStyle/>
          <a:p>
            <a:r>
              <a:rPr lang="en-US" b="1" dirty="0"/>
              <a:t>Metrics are dangerous: </a:t>
            </a:r>
            <a:endParaRPr lang="en-US" dirty="0"/>
          </a:p>
          <a:p>
            <a:pPr marL="285750" indent="-285750">
              <a:buFontTx/>
              <a:buChar char="-"/>
            </a:pPr>
            <a:r>
              <a:rPr lang="en-US" dirty="0"/>
              <a:t>Firstly, by making journalists cover topics and issues that they feel go against their ideals of newsworthiness but that they feel will perform well with the audience. </a:t>
            </a:r>
          </a:p>
          <a:p>
            <a:pPr marL="285750" indent="-285750">
              <a:buFontTx/>
              <a:buChar char="-"/>
            </a:pPr>
            <a:r>
              <a:rPr lang="en-US" dirty="0"/>
              <a:t>Secondly, by changing decision-making power, from editors inside the newsroom to a complex set of stakeholders</a:t>
            </a:r>
          </a:p>
        </p:txBody>
      </p:sp>
    </p:spTree>
    <p:extLst>
      <p:ext uri="{BB962C8B-B14F-4D97-AF65-F5344CB8AC3E}">
        <p14:creationId xmlns:p14="http://schemas.microsoft.com/office/powerpoint/2010/main" val="36471946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C6D20D-0D9D-7F80-AEF0-4318FA6D7450}"/>
              </a:ext>
            </a:extLst>
          </p:cNvPr>
          <p:cNvSpPr txBox="1"/>
          <p:nvPr/>
        </p:nvSpPr>
        <p:spPr>
          <a:xfrm>
            <a:off x="1086550" y="2828835"/>
            <a:ext cx="8081891" cy="923330"/>
          </a:xfrm>
          <a:prstGeom prst="rect">
            <a:avLst/>
          </a:prstGeom>
          <a:noFill/>
        </p:spPr>
        <p:txBody>
          <a:bodyPr wrap="square" rtlCol="0">
            <a:spAutoFit/>
          </a:bodyPr>
          <a:lstStyle/>
          <a:p>
            <a:r>
              <a:rPr lang="en-US" b="1" dirty="0"/>
              <a:t>First steps to fix metrics: </a:t>
            </a:r>
            <a:endParaRPr lang="en-US" dirty="0"/>
          </a:p>
          <a:p>
            <a:pPr marL="285750" indent="-285750">
              <a:buFontTx/>
              <a:buChar char="-"/>
            </a:pPr>
            <a:r>
              <a:rPr lang="en-US" dirty="0"/>
              <a:t>Give news organizations control or at least transparency over the input data and parameters upon which metrics are presented.</a:t>
            </a:r>
          </a:p>
        </p:txBody>
      </p:sp>
    </p:spTree>
    <p:extLst>
      <p:ext uri="{BB962C8B-B14F-4D97-AF65-F5344CB8AC3E}">
        <p14:creationId xmlns:p14="http://schemas.microsoft.com/office/powerpoint/2010/main" val="25698352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jdelijke aanduiding voor tekst 12"/>
          <p:cNvSpPr>
            <a:spLocks noGrp="1"/>
          </p:cNvSpPr>
          <p:nvPr>
            <p:ph type="body" sz="quarter" idx="13"/>
          </p:nvPr>
        </p:nvSpPr>
        <p:spPr/>
        <p:txBody>
          <a:bodyPr/>
          <a:lstStyle/>
          <a:p>
            <a:endParaRPr lang="en-US"/>
          </a:p>
        </p:txBody>
      </p:sp>
      <p:sp>
        <p:nvSpPr>
          <p:cNvPr id="12" name="Tijdelijke aanduiding voor tekst 11"/>
          <p:cNvSpPr>
            <a:spLocks noGrp="1"/>
          </p:cNvSpPr>
          <p:nvPr>
            <p:ph type="body" sz="quarter" idx="12"/>
          </p:nvPr>
        </p:nvSpPr>
        <p:spPr/>
        <p:txBody>
          <a:bodyPr/>
          <a:lstStyle/>
          <a:p>
            <a:endParaRPr lang="en-US" b="1" dirty="0"/>
          </a:p>
        </p:txBody>
      </p:sp>
      <p:sp>
        <p:nvSpPr>
          <p:cNvPr id="4" name="Titel 3"/>
          <p:cNvSpPr>
            <a:spLocks noGrp="1"/>
          </p:cNvSpPr>
          <p:nvPr>
            <p:ph type="title"/>
          </p:nvPr>
        </p:nvSpPr>
        <p:spPr/>
        <p:txBody>
          <a:bodyPr/>
          <a:lstStyle/>
          <a:p>
            <a:r>
              <a:rPr lang="nl-NL" dirty="0" err="1"/>
              <a:t>Audience Metrics</a:t>
            </a:r>
            <a:endParaRPr lang="nl-NL" dirty="0"/>
          </a:p>
        </p:txBody>
      </p:sp>
      <p:sp>
        <p:nvSpPr>
          <p:cNvPr id="5" name="Tijdelijke aanduiding voor tekst 4"/>
          <p:cNvSpPr>
            <a:spLocks noGrp="1"/>
          </p:cNvSpPr>
          <p:nvPr>
            <p:ph type="body" sz="quarter" idx="14"/>
          </p:nvPr>
        </p:nvSpPr>
        <p:spPr/>
        <p:txBody>
          <a:bodyPr/>
          <a:lstStyle/>
          <a:p>
            <a:r>
              <a:rPr lang="nl-NL"/>
              <a:t>Tomás Dodds | Leiden</a:t>
            </a:r>
            <a:endParaRPr lang="nl-NL" dirty="0"/>
          </a:p>
        </p:txBody>
      </p:sp>
    </p:spTree>
    <p:extLst>
      <p:ext uri="{BB962C8B-B14F-4D97-AF65-F5344CB8AC3E}">
        <p14:creationId xmlns:p14="http://schemas.microsoft.com/office/powerpoint/2010/main" val="4184462098"/>
      </p:ext>
    </p:extLst>
  </p:cSld>
  <p:clrMapOvr>
    <a:masterClrMapping/>
  </p:clrMapOvr>
  <p:transition spd="slow">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dirty="0"/>
              <a:t>What are audience metrics? </a:t>
            </a:r>
          </a:p>
        </p:txBody>
      </p:sp>
      <p:sp>
        <p:nvSpPr>
          <p:cNvPr id="8" name="Tijdelijke aanduiding voor verticale tekst 7"/>
          <p:cNvSpPr>
            <a:spLocks noGrp="1"/>
          </p:cNvSpPr>
          <p:nvPr>
            <p:ph type="body" orient="vert" idx="1"/>
          </p:nvPr>
        </p:nvSpPr>
        <p:spPr/>
        <p:txBody>
          <a:bodyPr/>
          <a:lstStyle/>
          <a:p>
            <a:r>
              <a:rPr lang="en-US" dirty="0"/>
              <a:t> The accurate tracking of online audience behavior in real-time (Tandoc &amp; Thomas, 2015). </a:t>
            </a:r>
          </a:p>
          <a:p>
            <a:endParaRPr lang="en-US" dirty="0"/>
          </a:p>
          <a:p>
            <a:r>
              <a:rPr lang="en-US" b="1" dirty="0"/>
              <a:t>Audience measurement</a:t>
            </a:r>
            <a:r>
              <a:rPr lang="en-US" dirty="0"/>
              <a:t>: traditional media –newspapers, radios, and television – have relied on readership surveys, circulation figures, and rating systems to track audience preference (Tandoc &amp; Thomas, 2015). </a:t>
            </a:r>
          </a:p>
          <a:p>
            <a:endParaRPr lang="en-US" dirty="0"/>
          </a:p>
        </p:txBody>
      </p:sp>
      <p:sp>
        <p:nvSpPr>
          <p:cNvPr id="2" name="Tijdelijke aanduiding voor dianummer 1"/>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2</a:t>
            </a:fld>
            <a:endParaRPr lang="nl-NL"/>
          </a:p>
        </p:txBody>
      </p:sp>
      <p:sp>
        <p:nvSpPr>
          <p:cNvPr id="3" name="TextBox 2">
            <a:extLst>
              <a:ext uri="{FF2B5EF4-FFF2-40B4-BE49-F238E27FC236}">
                <a16:creationId xmlns:a16="http://schemas.microsoft.com/office/drawing/2014/main" id="{F7029F93-D0B4-8334-8EA9-53A043EB7067}"/>
              </a:ext>
            </a:extLst>
          </p:cNvPr>
          <p:cNvSpPr txBox="1"/>
          <p:nvPr/>
        </p:nvSpPr>
        <p:spPr>
          <a:xfrm>
            <a:off x="-6262255" y="-9448800"/>
            <a:ext cx="0" cy="0"/>
          </a:xfrm>
          <a:prstGeom prst="rect">
            <a:avLst/>
          </a:prstGeom>
          <a:noFill/>
        </p:spPr>
        <p:txBody>
          <a:bodyPr wrap="none" lIns="108000" tIns="108000" rIns="108000" bIns="108000" rtlCol="0">
            <a:noAutofit/>
          </a:bodyPr>
          <a:lstStyle/>
          <a:p>
            <a:endParaRPr lang="en-US" noProof="0" dirty="0" err="1">
              <a:solidFill>
                <a:schemeClr val="bg2"/>
              </a:solidFill>
            </a:endParaRPr>
          </a:p>
        </p:txBody>
      </p:sp>
    </p:spTree>
    <p:extLst>
      <p:ext uri="{BB962C8B-B14F-4D97-AF65-F5344CB8AC3E}">
        <p14:creationId xmlns:p14="http://schemas.microsoft.com/office/powerpoint/2010/main" val="3463413362"/>
      </p:ext>
    </p:extLst>
  </p:cSld>
  <p:clrMapOvr>
    <a:masterClrMapping/>
  </p:clrMapOvr>
  <p:transition spd="slow">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picture containing text, indoor, ceiling, table&#10;&#10;Description automatically generated">
            <a:extLst>
              <a:ext uri="{FF2B5EF4-FFF2-40B4-BE49-F238E27FC236}">
                <a16:creationId xmlns:a16="http://schemas.microsoft.com/office/drawing/2014/main" id="{221AE758-BA40-424F-7785-B4F88C485E8A}"/>
              </a:ext>
            </a:extLst>
          </p:cNvPr>
          <p:cNvPicPr>
            <a:picLocks noGrp="1" noChangeAspect="1"/>
          </p:cNvPicPr>
          <p:nvPr>
            <p:ph idx="1"/>
          </p:nvPr>
        </p:nvPicPr>
        <p:blipFill rotWithShape="1">
          <a:blip r:embed="rId3"/>
          <a:srcRect r="-2" b="10616"/>
          <a:stretch/>
        </p:blipFill>
        <p:spPr>
          <a:xfrm>
            <a:off x="646642" y="1654299"/>
            <a:ext cx="5294716" cy="3549400"/>
          </a:xfrm>
          <a:prstGeom prst="rect">
            <a:avLst/>
          </a:prstGeom>
        </p:spPr>
      </p:pic>
      <p:pic>
        <p:nvPicPr>
          <p:cNvPr id="11" name="Picture 10" descr="A picture containing text, indoor, electronics, display&#10;&#10;Description automatically generated">
            <a:extLst>
              <a:ext uri="{FF2B5EF4-FFF2-40B4-BE49-F238E27FC236}">
                <a16:creationId xmlns:a16="http://schemas.microsoft.com/office/drawing/2014/main" id="{2D33F53D-6F16-B050-9AAB-1003698C58C6}"/>
              </a:ext>
            </a:extLst>
          </p:cNvPr>
          <p:cNvPicPr>
            <a:picLocks noChangeAspect="1"/>
          </p:cNvPicPr>
          <p:nvPr/>
        </p:nvPicPr>
        <p:blipFill rotWithShape="1">
          <a:blip r:embed="rId4"/>
          <a:srcRect t="2227" r="-2" b="8389"/>
          <a:stretch/>
        </p:blipFill>
        <p:spPr>
          <a:xfrm>
            <a:off x="6256993" y="1654300"/>
            <a:ext cx="5294715" cy="3549401"/>
          </a:xfrm>
          <a:prstGeom prst="rect">
            <a:avLst/>
          </a:prstGeom>
        </p:spPr>
      </p:pic>
    </p:spTree>
    <p:extLst>
      <p:ext uri="{BB962C8B-B14F-4D97-AF65-F5344CB8AC3E}">
        <p14:creationId xmlns:p14="http://schemas.microsoft.com/office/powerpoint/2010/main" val="3594084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C6D20D-0D9D-7F80-AEF0-4318FA6D7450}"/>
              </a:ext>
            </a:extLst>
          </p:cNvPr>
          <p:cNvSpPr txBox="1"/>
          <p:nvPr/>
        </p:nvSpPr>
        <p:spPr>
          <a:xfrm>
            <a:off x="1086550" y="2828835"/>
            <a:ext cx="4915643" cy="1477328"/>
          </a:xfrm>
          <a:prstGeom prst="rect">
            <a:avLst/>
          </a:prstGeom>
          <a:noFill/>
        </p:spPr>
        <p:txBody>
          <a:bodyPr wrap="square" rtlCol="0">
            <a:spAutoFit/>
          </a:bodyPr>
          <a:lstStyle/>
          <a:p>
            <a:r>
              <a:rPr lang="en-US" b="1" dirty="0"/>
              <a:t>Web analytics</a:t>
            </a:r>
            <a:r>
              <a:rPr lang="en-US" dirty="0"/>
              <a:t>: has made audience feedback more visible in the newsrooms so that ignoring the audience is becoming more and more difficult. </a:t>
            </a:r>
          </a:p>
          <a:p>
            <a:endParaRPr lang="en-US" dirty="0"/>
          </a:p>
        </p:txBody>
      </p:sp>
    </p:spTree>
    <p:extLst>
      <p:ext uri="{BB962C8B-B14F-4D97-AF65-F5344CB8AC3E}">
        <p14:creationId xmlns:p14="http://schemas.microsoft.com/office/powerpoint/2010/main" val="1995466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3C6D20D-0D9D-7F80-AEF0-4318FA6D7450}"/>
              </a:ext>
            </a:extLst>
          </p:cNvPr>
          <p:cNvSpPr txBox="1"/>
          <p:nvPr/>
        </p:nvSpPr>
        <p:spPr>
          <a:xfrm>
            <a:off x="1086550" y="2828836"/>
            <a:ext cx="4915643" cy="2585323"/>
          </a:xfrm>
          <a:prstGeom prst="rect">
            <a:avLst/>
          </a:prstGeom>
          <a:noFill/>
        </p:spPr>
        <p:txBody>
          <a:bodyPr wrap="square" rtlCol="0">
            <a:spAutoFit/>
          </a:bodyPr>
          <a:lstStyle/>
          <a:p>
            <a:r>
              <a:rPr lang="en-US" b="1" dirty="0"/>
              <a:t>Web analytics</a:t>
            </a:r>
            <a:r>
              <a:rPr lang="en-US" dirty="0"/>
              <a:t>: has made audience feedback more visible in the newsrooms so that ignoring the audience is becoming more and more difficult. </a:t>
            </a:r>
          </a:p>
          <a:p>
            <a:endParaRPr lang="en-US" dirty="0"/>
          </a:p>
          <a:p>
            <a:r>
              <a:rPr lang="en-US" dirty="0"/>
              <a:t>“this is part of the gradual flattening of the power structure between journalists and their audiences.” (Tandoc &amp; Thomas, 2015)</a:t>
            </a:r>
          </a:p>
          <a:p>
            <a:endParaRPr lang="en-US" dirty="0"/>
          </a:p>
        </p:txBody>
      </p:sp>
    </p:spTree>
    <p:extLst>
      <p:ext uri="{BB962C8B-B14F-4D97-AF65-F5344CB8AC3E}">
        <p14:creationId xmlns:p14="http://schemas.microsoft.com/office/powerpoint/2010/main" val="2950488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picture containing text, indoor, floor, wall&#10;&#10;Description automatically generated">
            <a:extLst>
              <a:ext uri="{FF2B5EF4-FFF2-40B4-BE49-F238E27FC236}">
                <a16:creationId xmlns:a16="http://schemas.microsoft.com/office/drawing/2014/main" id="{C98E9B37-F709-9098-FF16-2246382C2804}"/>
              </a:ext>
            </a:extLst>
          </p:cNvPr>
          <p:cNvPicPr>
            <a:picLocks noChangeAspect="1"/>
          </p:cNvPicPr>
          <p:nvPr/>
        </p:nvPicPr>
        <p:blipFill rotWithShape="1">
          <a:blip r:embed="rId2"/>
          <a:srcRect t="17495" r="1" b="12069"/>
          <a:stretch/>
        </p:blipFill>
        <p:spPr>
          <a:xfrm>
            <a:off x="120650" y="68263"/>
            <a:ext cx="11957050" cy="6316662"/>
          </a:xfrm>
          <a:prstGeom prst="rect">
            <a:avLst/>
          </a:prstGeom>
          <a:noFill/>
        </p:spPr>
      </p:pic>
    </p:spTree>
    <p:extLst>
      <p:ext uri="{BB962C8B-B14F-4D97-AF65-F5344CB8AC3E}">
        <p14:creationId xmlns:p14="http://schemas.microsoft.com/office/powerpoint/2010/main" val="669444578"/>
      </p:ext>
    </p:extLst>
  </p:cSld>
  <p:clrMapOvr>
    <a:masterClrMapping/>
  </p:clrMapOvr>
  <p:transition spd="slow">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computer screen with a blue background&#10;&#10;Description automatically generated with low confidence">
            <a:extLst>
              <a:ext uri="{FF2B5EF4-FFF2-40B4-BE49-F238E27FC236}">
                <a16:creationId xmlns:a16="http://schemas.microsoft.com/office/drawing/2014/main" id="{FD50BA00-698A-0407-8BB4-8313BB8ECB9A}"/>
              </a:ext>
            </a:extLst>
          </p:cNvPr>
          <p:cNvPicPr>
            <a:picLocks noChangeAspect="1"/>
          </p:cNvPicPr>
          <p:nvPr/>
        </p:nvPicPr>
        <p:blipFill rotWithShape="1">
          <a:blip r:embed="rId2"/>
          <a:srcRect t="16410" r="1" b="13154"/>
          <a:stretch/>
        </p:blipFill>
        <p:spPr>
          <a:xfrm>
            <a:off x="120650" y="68263"/>
            <a:ext cx="11957050" cy="6316662"/>
          </a:xfrm>
          <a:prstGeom prst="rect">
            <a:avLst/>
          </a:prstGeom>
          <a:noFill/>
        </p:spPr>
      </p:pic>
    </p:spTree>
    <p:extLst>
      <p:ext uri="{BB962C8B-B14F-4D97-AF65-F5344CB8AC3E}">
        <p14:creationId xmlns:p14="http://schemas.microsoft.com/office/powerpoint/2010/main" val="2783532267"/>
      </p:ext>
    </p:extLst>
  </p:cSld>
  <p:clrMapOvr>
    <a:masterClrMapping/>
  </p:clrMapOvr>
  <p:transition spd="slow">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group of people sitting at computers&#10;&#10;Description automatically generated with medium confidence">
            <a:extLst>
              <a:ext uri="{FF2B5EF4-FFF2-40B4-BE49-F238E27FC236}">
                <a16:creationId xmlns:a16="http://schemas.microsoft.com/office/drawing/2014/main" id="{F1A33450-C1E9-7E1F-E1DA-ABE49C05CFD5}"/>
              </a:ext>
            </a:extLst>
          </p:cNvPr>
          <p:cNvPicPr>
            <a:picLocks noChangeAspect="1"/>
          </p:cNvPicPr>
          <p:nvPr/>
        </p:nvPicPr>
        <p:blipFill rotWithShape="1">
          <a:blip r:embed="rId2"/>
          <a:srcRect t="831" b="24183"/>
          <a:stretch/>
        </p:blipFill>
        <p:spPr>
          <a:xfrm>
            <a:off x="483315" y="68263"/>
            <a:ext cx="11231720" cy="6316662"/>
          </a:xfrm>
          <a:prstGeom prst="rect">
            <a:avLst/>
          </a:prstGeom>
          <a:noFill/>
        </p:spPr>
      </p:pic>
    </p:spTree>
    <p:extLst>
      <p:ext uri="{BB962C8B-B14F-4D97-AF65-F5344CB8AC3E}">
        <p14:creationId xmlns:p14="http://schemas.microsoft.com/office/powerpoint/2010/main" val="2345772337"/>
      </p:ext>
    </p:extLst>
  </p:cSld>
  <p:clrMapOvr>
    <a:masterClrMapping/>
  </p:clrMapOvr>
  <p:transition spd="slow">
    <p:wipe dir="r"/>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abce83e47c546ff6ac1b4b362eaa37f0f7a52c"/>
</p:tagLst>
</file>

<file path=ppt/theme/theme1.xml><?xml version="1.0" encoding="utf-8"?>
<a:theme xmlns:a="http://schemas.openxmlformats.org/drawingml/2006/main" name="Corporate template-set Universiteit Leiden">
  <a:themeElements>
    <a:clrScheme name="Universiteit Leiden">
      <a:dk1>
        <a:srgbClr val="000000"/>
      </a:dk1>
      <a:lt1>
        <a:srgbClr val="FFFFFF"/>
      </a:lt1>
      <a:dk2>
        <a:srgbClr val="8592BC"/>
      </a:dk2>
      <a:lt2>
        <a:srgbClr val="001158"/>
      </a:lt2>
      <a:accent1>
        <a:srgbClr val="9EBA2E"/>
      </a:accent1>
      <a:accent2>
        <a:srgbClr val="5CB1EB"/>
      </a:accent2>
      <a:accent3>
        <a:srgbClr val="34A3A9"/>
      </a:accent3>
      <a:accent4>
        <a:srgbClr val="F46E32"/>
      </a:accent4>
      <a:accent5>
        <a:srgbClr val="2C712D"/>
      </a:accent5>
      <a:accent6>
        <a:srgbClr val="B02079"/>
      </a:accent6>
      <a:hlink>
        <a:srgbClr val="0033CC"/>
      </a:hlink>
      <a:folHlink>
        <a:srgbClr val="7030A0"/>
      </a:folHlink>
    </a:clrScheme>
    <a:fontScheme name="Universiteit Leiden">
      <a:majorFont>
        <a:latin typeface="Georgia"/>
        <a:ea typeface=""/>
        <a:cs typeface=""/>
      </a:majorFont>
      <a:minorFont>
        <a:latin typeface="Georgia"/>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08000" tIns="108000" rIns="108000" bIns="108000" rtlCol="0">
        <a:noAutofit/>
      </a:bodyPr>
      <a:lstStyle>
        <a:defPPr>
          <a:defRPr noProof="0" dirty="0" err="1" smtClean="0">
            <a:solidFill>
              <a:schemeClr val="bg2"/>
            </a:solidFill>
          </a:defRPr>
        </a:defPPr>
      </a:lstStyle>
    </a:txDef>
  </a:objectDefaults>
  <a:extraClrSchemeLst/>
  <a:extLst>
    <a:ext uri="{05A4C25C-085E-4340-85A3-A5531E510DB2}">
      <thm15:themeFamily xmlns:thm15="http://schemas.microsoft.com/office/thememl/2012/main" name="16-9-windows-en-zonder-slidenr.potx" id="{5645C78E-DCC0-4804-BE8B-40C139620344}" vid="{DC053DBD-0566-4219-8108-7D3FAEDF83B1}"/>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8E77E9BB20574C88F1A51905EBD0AF" ma:contentTypeVersion="2" ma:contentTypeDescription="Create a new document." ma:contentTypeScope="" ma:versionID="2fd0fa924a9e82cd60e1feff1e189b11">
  <xsd:schema xmlns:xsd="http://www.w3.org/2001/XMLSchema" xmlns:xs="http://www.w3.org/2001/XMLSchema" xmlns:p="http://schemas.microsoft.com/office/2006/metadata/properties" xmlns:ns2="01a1795b-c314-4f6e-9e61-ae7877c66689" targetNamespace="http://schemas.microsoft.com/office/2006/metadata/properties" ma:root="true" ma:fieldsID="312e5ddb972235c6e69e0cbbfcd395b3" ns2:_="">
    <xsd:import namespace="01a1795b-c314-4f6e-9e61-ae7877c6668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1a1795b-c314-4f6e-9e61-ae7877c666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589FBFB-9829-4960-B574-BA25F32F53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1a1795b-c314-4f6e-9e61-ae7877c666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52D4775-B13D-4BD4-89B1-2E5B7CFBB179}">
  <ds:schemaRefs>
    <ds:schemaRef ds:uri="http://schemas.microsoft.com/office/2006/documentManagement/types"/>
    <ds:schemaRef ds:uri="http://schemas.openxmlformats.org/package/2006/metadata/core-properties"/>
    <ds:schemaRef ds:uri="http://schemas.microsoft.com/office/infopath/2007/PartnerControls"/>
    <ds:schemaRef ds:uri="http://purl.org/dc/dcmitype/"/>
    <ds:schemaRef ds:uri="http://purl.org/dc/elements/1.1/"/>
    <ds:schemaRef ds:uri="http://www.w3.org/XML/1998/namespace"/>
    <ds:schemaRef ds:uri="01a1795b-c314-4f6e-9e61-ae7877c66689"/>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46ABCAEF-D5A0-4535-AD83-587F03E189B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Corporate template-set Universiteit Leiden</Template>
  <TotalTime>752</TotalTime>
  <Words>894</Words>
  <Application>Microsoft Office PowerPoint</Application>
  <PresentationFormat>Custom</PresentationFormat>
  <Paragraphs>67</Paragraphs>
  <Slides>22</Slides>
  <Notes>3</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Corporate template-set Universiteit Leiden</vt:lpstr>
      <vt:lpstr>Audience Metrics</vt:lpstr>
      <vt:lpstr>‘Intellectuals’ shaping public opinion</vt:lpstr>
      <vt:lpstr>What are audience metrics?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Fine-grained data</vt:lpstr>
      <vt:lpstr>Algorithmic Publics</vt:lpstr>
      <vt:lpstr>Clash between editorial and click-based modes of evaluation</vt:lpstr>
      <vt:lpstr>PowerPoint Presentation</vt:lpstr>
      <vt:lpstr>PowerPoint Presentation</vt:lpstr>
      <vt:lpstr>PowerPoint Presentation</vt:lpstr>
      <vt:lpstr>Avoiding a deterministic perspective</vt:lpstr>
      <vt:lpstr>PowerPoint Presentation</vt:lpstr>
      <vt:lpstr>PowerPoint Presentation</vt:lpstr>
      <vt:lpstr>PowerPoint Presentation</vt:lpstr>
      <vt:lpstr>Audience Metrics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Journalism</dc:title>
  <dc:creator>Dodds Rojas, T. (Tomás)</dc:creator>
  <cp:lastModifiedBy>Dodds Rojas, T. (Tomás)</cp:lastModifiedBy>
  <cp:revision>2</cp:revision>
  <dcterms:created xsi:type="dcterms:W3CDTF">2024-02-15T09:00:07Z</dcterms:created>
  <dcterms:modified xsi:type="dcterms:W3CDTF">2025-01-29T12:45:10Z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0x010100798E77E9BB20574C88F1A51905EBD0AF</vt:lpwstr>
  </property>
</Properties>
</file>

<file path=docProps/thumbnail.jpeg>
</file>